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3.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4.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6.xml" ContentType="application/vnd.openxmlformats-officedocument.theme+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93455" r:id="rId4"/>
    <p:sldMasterId id="2147493587" r:id="rId5"/>
    <p:sldMasterId id="2147493617" r:id="rId6"/>
    <p:sldMasterId id="2147493660" r:id="rId7"/>
    <p:sldMasterId id="2147493673" r:id="rId8"/>
    <p:sldMasterId id="2147493686" r:id="rId9"/>
    <p:sldMasterId id="2147493703" r:id="rId10"/>
  </p:sldMasterIdLst>
  <p:notesMasterIdLst>
    <p:notesMasterId r:id="rId107"/>
  </p:notesMasterIdLst>
  <p:handoutMasterIdLst>
    <p:handoutMasterId r:id="rId108"/>
  </p:handoutMasterIdLst>
  <p:sldIdLst>
    <p:sldId id="959" r:id="rId11"/>
    <p:sldId id="826" r:id="rId12"/>
    <p:sldId id="2142532381" r:id="rId13"/>
    <p:sldId id="2142532383" r:id="rId14"/>
    <p:sldId id="2142532384" r:id="rId15"/>
    <p:sldId id="355" r:id="rId16"/>
    <p:sldId id="356" r:id="rId17"/>
    <p:sldId id="357" r:id="rId18"/>
    <p:sldId id="2142532385" r:id="rId19"/>
    <p:sldId id="426" r:id="rId20"/>
    <p:sldId id="2142532357" r:id="rId21"/>
    <p:sldId id="2142532358" r:id="rId22"/>
    <p:sldId id="2142532359" r:id="rId23"/>
    <p:sldId id="2142532360" r:id="rId24"/>
    <p:sldId id="2142532361" r:id="rId25"/>
    <p:sldId id="427" r:id="rId26"/>
    <p:sldId id="428" r:id="rId27"/>
    <p:sldId id="429" r:id="rId28"/>
    <p:sldId id="430" r:id="rId29"/>
    <p:sldId id="431" r:id="rId30"/>
    <p:sldId id="432" r:id="rId31"/>
    <p:sldId id="997" r:id="rId32"/>
    <p:sldId id="2142532369" r:id="rId33"/>
    <p:sldId id="2142532362" r:id="rId34"/>
    <p:sldId id="2142532363" r:id="rId35"/>
    <p:sldId id="358" r:id="rId36"/>
    <p:sldId id="359" r:id="rId37"/>
    <p:sldId id="360" r:id="rId38"/>
    <p:sldId id="470" r:id="rId39"/>
    <p:sldId id="362" r:id="rId40"/>
    <p:sldId id="363" r:id="rId41"/>
    <p:sldId id="2142532364" r:id="rId42"/>
    <p:sldId id="2142532365" r:id="rId43"/>
    <p:sldId id="2142532366" r:id="rId44"/>
    <p:sldId id="2142532367" r:id="rId45"/>
    <p:sldId id="2142532337" r:id="rId46"/>
    <p:sldId id="2142532370" r:id="rId47"/>
    <p:sldId id="2142532371" r:id="rId48"/>
    <p:sldId id="2142532372" r:id="rId49"/>
    <p:sldId id="2142532373" r:id="rId50"/>
    <p:sldId id="2142532374" r:id="rId51"/>
    <p:sldId id="2142532375" r:id="rId52"/>
    <p:sldId id="2142532377" r:id="rId53"/>
    <p:sldId id="2142532340" r:id="rId54"/>
    <p:sldId id="347" r:id="rId55"/>
    <p:sldId id="450" r:id="rId56"/>
    <p:sldId id="453" r:id="rId57"/>
    <p:sldId id="454" r:id="rId58"/>
    <p:sldId id="455" r:id="rId59"/>
    <p:sldId id="352" r:id="rId60"/>
    <p:sldId id="457" r:id="rId61"/>
    <p:sldId id="458" r:id="rId62"/>
    <p:sldId id="460" r:id="rId63"/>
    <p:sldId id="2142532376" r:id="rId64"/>
    <p:sldId id="1101" r:id="rId65"/>
    <p:sldId id="2142532387" r:id="rId66"/>
    <p:sldId id="2142532388" r:id="rId67"/>
    <p:sldId id="2142532386" r:id="rId68"/>
    <p:sldId id="1106" r:id="rId69"/>
    <p:sldId id="1107" r:id="rId70"/>
    <p:sldId id="377" r:id="rId71"/>
    <p:sldId id="378" r:id="rId72"/>
    <p:sldId id="379" r:id="rId73"/>
    <p:sldId id="1108" r:id="rId74"/>
    <p:sldId id="1109" r:id="rId75"/>
    <p:sldId id="382" r:id="rId76"/>
    <p:sldId id="383" r:id="rId77"/>
    <p:sldId id="1110" r:id="rId78"/>
    <p:sldId id="1111" r:id="rId79"/>
    <p:sldId id="386" r:id="rId80"/>
    <p:sldId id="2142532321" r:id="rId81"/>
    <p:sldId id="1089" r:id="rId82"/>
    <p:sldId id="1090" r:id="rId83"/>
    <p:sldId id="1091" r:id="rId84"/>
    <p:sldId id="2142532348" r:id="rId85"/>
    <p:sldId id="2142532326" r:id="rId86"/>
    <p:sldId id="1092" r:id="rId87"/>
    <p:sldId id="1093" r:id="rId88"/>
    <p:sldId id="1094" r:id="rId89"/>
    <p:sldId id="1095" r:id="rId90"/>
    <p:sldId id="1096" r:id="rId91"/>
    <p:sldId id="2142532378" r:id="rId92"/>
    <p:sldId id="2142532328" r:id="rId93"/>
    <p:sldId id="2142532329" r:id="rId94"/>
    <p:sldId id="998" r:id="rId95"/>
    <p:sldId id="2142532346" r:id="rId96"/>
    <p:sldId id="2142532379" r:id="rId97"/>
    <p:sldId id="968" r:id="rId98"/>
    <p:sldId id="970" r:id="rId99"/>
    <p:sldId id="1198" r:id="rId100"/>
    <p:sldId id="1203" r:id="rId101"/>
    <p:sldId id="1204" r:id="rId102"/>
    <p:sldId id="1199" r:id="rId103"/>
    <p:sldId id="1200" r:id="rId104"/>
    <p:sldId id="2142532380" r:id="rId105"/>
    <p:sldId id="971" r:id="rId106"/>
  </p:sldIdLst>
  <p:sldSz cx="9144000" cy="5143500" type="screen16x9"/>
  <p:notesSz cx="6858000" cy="9144000"/>
  <p:defaultTextStyle>
    <a:defPPr>
      <a:defRPr lang="en-US"/>
    </a:defPPr>
    <a:lvl1pPr algn="l" defTabSz="457200" rtl="0" fontAlgn="base">
      <a:spcBef>
        <a:spcPct val="0"/>
      </a:spcBef>
      <a:spcAft>
        <a:spcPct val="0"/>
      </a:spcAft>
      <a:defRPr kern="1200">
        <a:solidFill>
          <a:schemeClr val="tx1"/>
        </a:solidFill>
        <a:latin typeface="Calibri" charset="0"/>
        <a:ea typeface="ＭＳ Ｐゴシック" charset="-128"/>
        <a:cs typeface="+mn-cs"/>
      </a:defRPr>
    </a:lvl1pPr>
    <a:lvl2pPr marL="457200" algn="l" defTabSz="457200" rtl="0" fontAlgn="base">
      <a:spcBef>
        <a:spcPct val="0"/>
      </a:spcBef>
      <a:spcAft>
        <a:spcPct val="0"/>
      </a:spcAft>
      <a:defRPr kern="1200">
        <a:solidFill>
          <a:schemeClr val="tx1"/>
        </a:solidFill>
        <a:latin typeface="Calibri" charset="0"/>
        <a:ea typeface="ＭＳ Ｐゴシック" charset="-128"/>
        <a:cs typeface="+mn-cs"/>
      </a:defRPr>
    </a:lvl2pPr>
    <a:lvl3pPr marL="914400" algn="l" defTabSz="457200" rtl="0" fontAlgn="base">
      <a:spcBef>
        <a:spcPct val="0"/>
      </a:spcBef>
      <a:spcAft>
        <a:spcPct val="0"/>
      </a:spcAft>
      <a:defRPr kern="1200">
        <a:solidFill>
          <a:schemeClr val="tx1"/>
        </a:solidFill>
        <a:latin typeface="Calibri" charset="0"/>
        <a:ea typeface="ＭＳ Ｐゴシック" charset="-128"/>
        <a:cs typeface="+mn-cs"/>
      </a:defRPr>
    </a:lvl3pPr>
    <a:lvl4pPr marL="1371600" algn="l" defTabSz="457200" rtl="0" fontAlgn="base">
      <a:spcBef>
        <a:spcPct val="0"/>
      </a:spcBef>
      <a:spcAft>
        <a:spcPct val="0"/>
      </a:spcAft>
      <a:defRPr kern="1200">
        <a:solidFill>
          <a:schemeClr val="tx1"/>
        </a:solidFill>
        <a:latin typeface="Calibri" charset="0"/>
        <a:ea typeface="ＭＳ Ｐゴシック" charset="-128"/>
        <a:cs typeface="+mn-cs"/>
      </a:defRPr>
    </a:lvl4pPr>
    <a:lvl5pPr marL="1828800" algn="l" defTabSz="457200" rtl="0" fontAlgn="base">
      <a:spcBef>
        <a:spcPct val="0"/>
      </a:spcBef>
      <a:spcAft>
        <a:spcPct val="0"/>
      </a:spcAft>
      <a:defRPr kern="1200">
        <a:solidFill>
          <a:schemeClr val="tx1"/>
        </a:solidFill>
        <a:latin typeface="Calibri" charset="0"/>
        <a:ea typeface="ＭＳ Ｐゴシック" charset="-128"/>
        <a:cs typeface="+mn-cs"/>
      </a:defRPr>
    </a:lvl5pPr>
    <a:lvl6pPr marL="2286000" algn="l" defTabSz="914400" rtl="0" eaLnBrk="1" latinLnBrk="0" hangingPunct="1">
      <a:defRPr kern="1200">
        <a:solidFill>
          <a:schemeClr val="tx1"/>
        </a:solidFill>
        <a:latin typeface="Calibri" charset="0"/>
        <a:ea typeface="ＭＳ Ｐゴシック" charset="-128"/>
        <a:cs typeface="+mn-cs"/>
      </a:defRPr>
    </a:lvl6pPr>
    <a:lvl7pPr marL="2743200" algn="l" defTabSz="914400" rtl="0" eaLnBrk="1" latinLnBrk="0" hangingPunct="1">
      <a:defRPr kern="1200">
        <a:solidFill>
          <a:schemeClr val="tx1"/>
        </a:solidFill>
        <a:latin typeface="Calibri" charset="0"/>
        <a:ea typeface="ＭＳ Ｐゴシック" charset="-128"/>
        <a:cs typeface="+mn-cs"/>
      </a:defRPr>
    </a:lvl7pPr>
    <a:lvl8pPr marL="3200400" algn="l" defTabSz="914400" rtl="0" eaLnBrk="1" latinLnBrk="0" hangingPunct="1">
      <a:defRPr kern="1200">
        <a:solidFill>
          <a:schemeClr val="tx1"/>
        </a:solidFill>
        <a:latin typeface="Calibri" charset="0"/>
        <a:ea typeface="ＭＳ Ｐゴシック" charset="-128"/>
        <a:cs typeface="+mn-cs"/>
      </a:defRPr>
    </a:lvl8pPr>
    <a:lvl9pPr marL="3657600" algn="l" defTabSz="914400" rtl="0" eaLnBrk="1" latinLnBrk="0" hangingPunct="1">
      <a:defRPr kern="1200">
        <a:solidFill>
          <a:schemeClr val="tx1"/>
        </a:solidFill>
        <a:latin typeface="Calibri" charset="0"/>
        <a:ea typeface="ＭＳ Ｐゴシック" charset="-128"/>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A2C64"/>
    <a:srgbClr val="32AA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3829"/>
    <p:restoredTop sz="96552"/>
  </p:normalViewPr>
  <p:slideViewPr>
    <p:cSldViewPr snapToObjects="1">
      <p:cViewPr varScale="1">
        <p:scale>
          <a:sx n="262" d="100"/>
          <a:sy n="262" d="100"/>
        </p:scale>
        <p:origin x="896" y="472"/>
      </p:cViewPr>
      <p:guideLst>
        <p:guide orient="horz" pos="1620"/>
        <p:guide pos="2880"/>
      </p:guideLst>
    </p:cSldViewPr>
  </p:slideViewPr>
  <p:outlineViewPr>
    <p:cViewPr>
      <p:scale>
        <a:sx n="33" d="100"/>
        <a:sy n="33" d="100"/>
      </p:scale>
      <p:origin x="0" y="-101960"/>
    </p:cViewPr>
  </p:outlineViewPr>
  <p:notesTextViewPr>
    <p:cViewPr>
      <p:scale>
        <a:sx n="100" d="100"/>
        <a:sy n="100" d="100"/>
      </p:scale>
      <p:origin x="0" y="0"/>
    </p:cViewPr>
  </p:notesTextViewPr>
  <p:sorterViewPr>
    <p:cViewPr varScale="1">
      <p:scale>
        <a:sx n="1" d="1"/>
        <a:sy n="1" d="1"/>
      </p:scale>
      <p:origin x="0" y="-6060"/>
    </p:cViewPr>
  </p:sorterViewPr>
  <p:notesViewPr>
    <p:cSldViewPr snapToObjects="1">
      <p:cViewPr varScale="1">
        <p:scale>
          <a:sx n="158" d="100"/>
          <a:sy n="158" d="100"/>
        </p:scale>
        <p:origin x="4472" y="208"/>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6.xml"/><Relationship Id="rId21" Type="http://schemas.openxmlformats.org/officeDocument/2006/relationships/slide" Target="slides/slide11.xml"/><Relationship Id="rId42" Type="http://schemas.openxmlformats.org/officeDocument/2006/relationships/slide" Target="slides/slide32.xml"/><Relationship Id="rId47" Type="http://schemas.openxmlformats.org/officeDocument/2006/relationships/slide" Target="slides/slide37.xml"/><Relationship Id="rId63" Type="http://schemas.openxmlformats.org/officeDocument/2006/relationships/slide" Target="slides/slide53.xml"/><Relationship Id="rId68" Type="http://schemas.openxmlformats.org/officeDocument/2006/relationships/slide" Target="slides/slide58.xml"/><Relationship Id="rId84" Type="http://schemas.openxmlformats.org/officeDocument/2006/relationships/slide" Target="slides/slide74.xml"/><Relationship Id="rId89" Type="http://schemas.openxmlformats.org/officeDocument/2006/relationships/slide" Target="slides/slide79.xml"/><Relationship Id="rId112" Type="http://schemas.openxmlformats.org/officeDocument/2006/relationships/tableStyles" Target="tableStyles.xml"/><Relationship Id="rId16" Type="http://schemas.openxmlformats.org/officeDocument/2006/relationships/slide" Target="slides/slide6.xml"/><Relationship Id="rId107" Type="http://schemas.openxmlformats.org/officeDocument/2006/relationships/notesMaster" Target="notesMasters/notesMaster1.xml"/><Relationship Id="rId11" Type="http://schemas.openxmlformats.org/officeDocument/2006/relationships/slide" Target="slides/slide1.xml"/><Relationship Id="rId32" Type="http://schemas.openxmlformats.org/officeDocument/2006/relationships/slide" Target="slides/slide22.xml"/><Relationship Id="rId37" Type="http://schemas.openxmlformats.org/officeDocument/2006/relationships/slide" Target="slides/slide27.xml"/><Relationship Id="rId53" Type="http://schemas.openxmlformats.org/officeDocument/2006/relationships/slide" Target="slides/slide43.xml"/><Relationship Id="rId58" Type="http://schemas.openxmlformats.org/officeDocument/2006/relationships/slide" Target="slides/slide48.xml"/><Relationship Id="rId74" Type="http://schemas.openxmlformats.org/officeDocument/2006/relationships/slide" Target="slides/slide64.xml"/><Relationship Id="rId79" Type="http://schemas.openxmlformats.org/officeDocument/2006/relationships/slide" Target="slides/slide69.xml"/><Relationship Id="rId102" Type="http://schemas.openxmlformats.org/officeDocument/2006/relationships/slide" Target="slides/slide92.xml"/><Relationship Id="rId5" Type="http://schemas.openxmlformats.org/officeDocument/2006/relationships/slideMaster" Target="slideMasters/slideMaster2.xml"/><Relationship Id="rId90" Type="http://schemas.openxmlformats.org/officeDocument/2006/relationships/slide" Target="slides/slide80.xml"/><Relationship Id="rId95" Type="http://schemas.openxmlformats.org/officeDocument/2006/relationships/slide" Target="slides/slide85.xml"/><Relationship Id="rId22" Type="http://schemas.openxmlformats.org/officeDocument/2006/relationships/slide" Target="slides/slide12.xml"/><Relationship Id="rId27" Type="http://schemas.openxmlformats.org/officeDocument/2006/relationships/slide" Target="slides/slide17.xml"/><Relationship Id="rId43" Type="http://schemas.openxmlformats.org/officeDocument/2006/relationships/slide" Target="slides/slide33.xml"/><Relationship Id="rId48" Type="http://schemas.openxmlformats.org/officeDocument/2006/relationships/slide" Target="slides/slide38.xml"/><Relationship Id="rId64" Type="http://schemas.openxmlformats.org/officeDocument/2006/relationships/slide" Target="slides/slide54.xml"/><Relationship Id="rId69" Type="http://schemas.openxmlformats.org/officeDocument/2006/relationships/slide" Target="slides/slide59.xml"/><Relationship Id="rId80" Type="http://schemas.openxmlformats.org/officeDocument/2006/relationships/slide" Target="slides/slide70.xml"/><Relationship Id="rId85" Type="http://schemas.openxmlformats.org/officeDocument/2006/relationships/slide" Target="slides/slide75.xml"/><Relationship Id="rId12" Type="http://schemas.openxmlformats.org/officeDocument/2006/relationships/slide" Target="slides/slide2.xml"/><Relationship Id="rId17" Type="http://schemas.openxmlformats.org/officeDocument/2006/relationships/slide" Target="slides/slide7.xml"/><Relationship Id="rId33" Type="http://schemas.openxmlformats.org/officeDocument/2006/relationships/slide" Target="slides/slide23.xml"/><Relationship Id="rId38" Type="http://schemas.openxmlformats.org/officeDocument/2006/relationships/slide" Target="slides/slide28.xml"/><Relationship Id="rId59" Type="http://schemas.openxmlformats.org/officeDocument/2006/relationships/slide" Target="slides/slide49.xml"/><Relationship Id="rId103" Type="http://schemas.openxmlformats.org/officeDocument/2006/relationships/slide" Target="slides/slide93.xml"/><Relationship Id="rId108" Type="http://schemas.openxmlformats.org/officeDocument/2006/relationships/handoutMaster" Target="handoutMasters/handoutMaster1.xml"/><Relationship Id="rId54" Type="http://schemas.openxmlformats.org/officeDocument/2006/relationships/slide" Target="slides/slide44.xml"/><Relationship Id="rId70" Type="http://schemas.openxmlformats.org/officeDocument/2006/relationships/slide" Target="slides/slide60.xml"/><Relationship Id="rId75" Type="http://schemas.openxmlformats.org/officeDocument/2006/relationships/slide" Target="slides/slide65.xml"/><Relationship Id="rId91" Type="http://schemas.openxmlformats.org/officeDocument/2006/relationships/slide" Target="slides/slide81.xml"/><Relationship Id="rId96" Type="http://schemas.openxmlformats.org/officeDocument/2006/relationships/slide" Target="slides/slide86.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slide" Target="slides/slide26.xml"/><Relationship Id="rId49" Type="http://schemas.openxmlformats.org/officeDocument/2006/relationships/slide" Target="slides/slide39.xml"/><Relationship Id="rId57" Type="http://schemas.openxmlformats.org/officeDocument/2006/relationships/slide" Target="slides/slide47.xml"/><Relationship Id="rId106" Type="http://schemas.openxmlformats.org/officeDocument/2006/relationships/slide" Target="slides/slide96.xml"/><Relationship Id="rId10" Type="http://schemas.openxmlformats.org/officeDocument/2006/relationships/slideMaster" Target="slideMasters/slideMaster7.xml"/><Relationship Id="rId31" Type="http://schemas.openxmlformats.org/officeDocument/2006/relationships/slide" Target="slides/slide21.xml"/><Relationship Id="rId44" Type="http://schemas.openxmlformats.org/officeDocument/2006/relationships/slide" Target="slides/slide34.xml"/><Relationship Id="rId52" Type="http://schemas.openxmlformats.org/officeDocument/2006/relationships/slide" Target="slides/slide42.xml"/><Relationship Id="rId60" Type="http://schemas.openxmlformats.org/officeDocument/2006/relationships/slide" Target="slides/slide50.xml"/><Relationship Id="rId65" Type="http://schemas.openxmlformats.org/officeDocument/2006/relationships/slide" Target="slides/slide55.xml"/><Relationship Id="rId73" Type="http://schemas.openxmlformats.org/officeDocument/2006/relationships/slide" Target="slides/slide63.xml"/><Relationship Id="rId78" Type="http://schemas.openxmlformats.org/officeDocument/2006/relationships/slide" Target="slides/slide68.xml"/><Relationship Id="rId81" Type="http://schemas.openxmlformats.org/officeDocument/2006/relationships/slide" Target="slides/slide71.xml"/><Relationship Id="rId86" Type="http://schemas.openxmlformats.org/officeDocument/2006/relationships/slide" Target="slides/slide76.xml"/><Relationship Id="rId94" Type="http://schemas.openxmlformats.org/officeDocument/2006/relationships/slide" Target="slides/slide84.xml"/><Relationship Id="rId99" Type="http://schemas.openxmlformats.org/officeDocument/2006/relationships/slide" Target="slides/slide89.xml"/><Relationship Id="rId101" Type="http://schemas.openxmlformats.org/officeDocument/2006/relationships/slide" Target="slides/slide91.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 Target="slides/slide3.xml"/><Relationship Id="rId18" Type="http://schemas.openxmlformats.org/officeDocument/2006/relationships/slide" Target="slides/slide8.xml"/><Relationship Id="rId39" Type="http://schemas.openxmlformats.org/officeDocument/2006/relationships/slide" Target="slides/slide29.xml"/><Relationship Id="rId109" Type="http://schemas.openxmlformats.org/officeDocument/2006/relationships/presProps" Target="presProps.xml"/><Relationship Id="rId34" Type="http://schemas.openxmlformats.org/officeDocument/2006/relationships/slide" Target="slides/slide24.xml"/><Relationship Id="rId50" Type="http://schemas.openxmlformats.org/officeDocument/2006/relationships/slide" Target="slides/slide40.xml"/><Relationship Id="rId55" Type="http://schemas.openxmlformats.org/officeDocument/2006/relationships/slide" Target="slides/slide45.xml"/><Relationship Id="rId76" Type="http://schemas.openxmlformats.org/officeDocument/2006/relationships/slide" Target="slides/slide66.xml"/><Relationship Id="rId97" Type="http://schemas.openxmlformats.org/officeDocument/2006/relationships/slide" Target="slides/slide87.xml"/><Relationship Id="rId104" Type="http://schemas.openxmlformats.org/officeDocument/2006/relationships/slide" Target="slides/slide94.xml"/><Relationship Id="rId7" Type="http://schemas.openxmlformats.org/officeDocument/2006/relationships/slideMaster" Target="slideMasters/slideMaster4.xml"/><Relationship Id="rId71" Type="http://schemas.openxmlformats.org/officeDocument/2006/relationships/slide" Target="slides/slide61.xml"/><Relationship Id="rId92" Type="http://schemas.openxmlformats.org/officeDocument/2006/relationships/slide" Target="slides/slide82.xml"/><Relationship Id="rId2" Type="http://schemas.openxmlformats.org/officeDocument/2006/relationships/customXml" Target="../customXml/item2.xml"/><Relationship Id="rId29" Type="http://schemas.openxmlformats.org/officeDocument/2006/relationships/slide" Target="slides/slide19.xml"/><Relationship Id="rId24" Type="http://schemas.openxmlformats.org/officeDocument/2006/relationships/slide" Target="slides/slide14.xml"/><Relationship Id="rId40" Type="http://schemas.openxmlformats.org/officeDocument/2006/relationships/slide" Target="slides/slide30.xml"/><Relationship Id="rId45" Type="http://schemas.openxmlformats.org/officeDocument/2006/relationships/slide" Target="slides/slide35.xml"/><Relationship Id="rId66" Type="http://schemas.openxmlformats.org/officeDocument/2006/relationships/slide" Target="slides/slide56.xml"/><Relationship Id="rId87" Type="http://schemas.openxmlformats.org/officeDocument/2006/relationships/slide" Target="slides/slide77.xml"/><Relationship Id="rId110" Type="http://schemas.openxmlformats.org/officeDocument/2006/relationships/viewProps" Target="viewProps.xml"/><Relationship Id="rId61" Type="http://schemas.openxmlformats.org/officeDocument/2006/relationships/slide" Target="slides/slide51.xml"/><Relationship Id="rId82" Type="http://schemas.openxmlformats.org/officeDocument/2006/relationships/slide" Target="slides/slide72.xml"/><Relationship Id="rId19" Type="http://schemas.openxmlformats.org/officeDocument/2006/relationships/slide" Target="slides/slide9.xml"/><Relationship Id="rId14" Type="http://schemas.openxmlformats.org/officeDocument/2006/relationships/slide" Target="slides/slide4.xml"/><Relationship Id="rId30" Type="http://schemas.openxmlformats.org/officeDocument/2006/relationships/slide" Target="slides/slide20.xml"/><Relationship Id="rId35" Type="http://schemas.openxmlformats.org/officeDocument/2006/relationships/slide" Target="slides/slide25.xml"/><Relationship Id="rId56" Type="http://schemas.openxmlformats.org/officeDocument/2006/relationships/slide" Target="slides/slide46.xml"/><Relationship Id="rId77" Type="http://schemas.openxmlformats.org/officeDocument/2006/relationships/slide" Target="slides/slide67.xml"/><Relationship Id="rId100" Type="http://schemas.openxmlformats.org/officeDocument/2006/relationships/slide" Target="slides/slide90.xml"/><Relationship Id="rId105" Type="http://schemas.openxmlformats.org/officeDocument/2006/relationships/slide" Target="slides/slide95.xml"/><Relationship Id="rId8" Type="http://schemas.openxmlformats.org/officeDocument/2006/relationships/slideMaster" Target="slideMasters/slideMaster5.xml"/><Relationship Id="rId51" Type="http://schemas.openxmlformats.org/officeDocument/2006/relationships/slide" Target="slides/slide41.xml"/><Relationship Id="rId72" Type="http://schemas.openxmlformats.org/officeDocument/2006/relationships/slide" Target="slides/slide62.xml"/><Relationship Id="rId93" Type="http://schemas.openxmlformats.org/officeDocument/2006/relationships/slide" Target="slides/slide83.xml"/><Relationship Id="rId98" Type="http://schemas.openxmlformats.org/officeDocument/2006/relationships/slide" Target="slides/slide88.xml"/><Relationship Id="rId3" Type="http://schemas.openxmlformats.org/officeDocument/2006/relationships/customXml" Target="../customXml/item3.xml"/><Relationship Id="rId25" Type="http://schemas.openxmlformats.org/officeDocument/2006/relationships/slide" Target="slides/slide15.xml"/><Relationship Id="rId46" Type="http://schemas.openxmlformats.org/officeDocument/2006/relationships/slide" Target="slides/slide36.xml"/><Relationship Id="rId67" Type="http://schemas.openxmlformats.org/officeDocument/2006/relationships/slide" Target="slides/slide57.xml"/><Relationship Id="rId20" Type="http://schemas.openxmlformats.org/officeDocument/2006/relationships/slide" Target="slides/slide10.xml"/><Relationship Id="rId41" Type="http://schemas.openxmlformats.org/officeDocument/2006/relationships/slide" Target="slides/slide31.xml"/><Relationship Id="rId62" Type="http://schemas.openxmlformats.org/officeDocument/2006/relationships/slide" Target="slides/slide52.xml"/><Relationship Id="rId83" Type="http://schemas.openxmlformats.org/officeDocument/2006/relationships/slide" Target="slides/slide73.xml"/><Relationship Id="rId88" Type="http://schemas.openxmlformats.org/officeDocument/2006/relationships/slide" Target="slides/slide78.xml"/><Relationship Id="rId111"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FAFB2AC-7E4F-8047-9193-854483C1A223}" type="datetimeFigureOut">
              <a:rPr lang="en-US" smtClean="0"/>
              <a:t>9/25/25</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F1CE209-2B77-6A4B-8F32-9DF4E1CE944B}" type="slidenum">
              <a:rPr lang="en-US" smtClean="0"/>
              <a:t>‹#›</a:t>
            </a:fld>
            <a:endParaRPr lang="en-US"/>
          </a:p>
        </p:txBody>
      </p:sp>
    </p:spTree>
    <p:extLst>
      <p:ext uri="{BB962C8B-B14F-4D97-AF65-F5344CB8AC3E}">
        <p14:creationId xmlns:p14="http://schemas.microsoft.com/office/powerpoint/2010/main" val="8162578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fld id="{A9567C9F-4D7F-5847-BD8F-556675060DA1}" type="datetimeFigureOut">
              <a:rPr lang="en-US" altLang="en-US"/>
              <a:pPr/>
              <a:t>9/25/25</a:t>
            </a:fld>
            <a:endParaRPr lang="en-US" alt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25D6415B-586E-2B45-B637-70E4CB56C153}"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defTabSz="457200" rtl="0" fontAlgn="base">
      <a:spcBef>
        <a:spcPct val="30000"/>
      </a:spcBef>
      <a:spcAft>
        <a:spcPct val="0"/>
      </a:spcAft>
      <a:defRPr sz="1200" kern="1200">
        <a:solidFill>
          <a:schemeClr val="tx1"/>
        </a:solidFill>
        <a:latin typeface="+mn-lt"/>
        <a:ea typeface="ＭＳ Ｐゴシック" charset="-128"/>
        <a:cs typeface="+mn-cs"/>
      </a:defRPr>
    </a:lvl1pPr>
    <a:lvl2pPr marL="457200" algn="l" defTabSz="457200" rtl="0" fontAlgn="base">
      <a:spcBef>
        <a:spcPct val="30000"/>
      </a:spcBef>
      <a:spcAft>
        <a:spcPct val="0"/>
      </a:spcAft>
      <a:defRPr sz="1200" kern="1200">
        <a:solidFill>
          <a:schemeClr val="tx1"/>
        </a:solidFill>
        <a:latin typeface="+mn-lt"/>
        <a:ea typeface="ＭＳ Ｐゴシック" charset="-128"/>
        <a:cs typeface="+mn-cs"/>
      </a:defRPr>
    </a:lvl2pPr>
    <a:lvl3pPr marL="914400" algn="l" defTabSz="457200" rtl="0" fontAlgn="base">
      <a:spcBef>
        <a:spcPct val="30000"/>
      </a:spcBef>
      <a:spcAft>
        <a:spcPct val="0"/>
      </a:spcAft>
      <a:defRPr sz="1200" kern="1200">
        <a:solidFill>
          <a:schemeClr val="tx1"/>
        </a:solidFill>
        <a:latin typeface="+mn-lt"/>
        <a:ea typeface="ＭＳ Ｐゴシック" charset="-128"/>
        <a:cs typeface="+mn-cs"/>
      </a:defRPr>
    </a:lvl3pPr>
    <a:lvl4pPr marL="1371600" algn="l" defTabSz="457200" rtl="0" fontAlgn="base">
      <a:spcBef>
        <a:spcPct val="30000"/>
      </a:spcBef>
      <a:spcAft>
        <a:spcPct val="0"/>
      </a:spcAft>
      <a:defRPr sz="1200" kern="1200">
        <a:solidFill>
          <a:schemeClr val="tx1"/>
        </a:solidFill>
        <a:latin typeface="+mn-lt"/>
        <a:ea typeface="ＭＳ Ｐゴシック" charset="-128"/>
        <a:cs typeface="+mn-cs"/>
      </a:defRPr>
    </a:lvl4pPr>
    <a:lvl5pPr marL="1828800" algn="l" defTabSz="457200" rtl="0" fontAlgn="base">
      <a:spcBef>
        <a:spcPct val="30000"/>
      </a:spcBef>
      <a:spcAft>
        <a:spcPct val="0"/>
      </a:spcAft>
      <a:defRPr sz="1200" kern="1200">
        <a:solidFill>
          <a:schemeClr val="tx1"/>
        </a:solidFill>
        <a:latin typeface="+mn-lt"/>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504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504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CFD365BF-ADBE-9B41-ABF1-832DDE2B814C}" type="slidenum">
              <a:rPr lang="en-US" altLang="en-US"/>
              <a:pPr/>
              <a:t>1</a:t>
            </a:fld>
            <a:endParaRPr lang="en-US" altLang="en-US"/>
          </a:p>
        </p:txBody>
      </p:sp>
    </p:spTree>
    <p:extLst>
      <p:ext uri="{BB962C8B-B14F-4D97-AF65-F5344CB8AC3E}">
        <p14:creationId xmlns:p14="http://schemas.microsoft.com/office/powerpoint/2010/main" val="7867148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E9A880-EF58-FE98-74A3-E06ED75C9B16}"/>
            </a:ext>
          </a:extLst>
        </p:cNvPr>
        <p:cNvGrpSpPr/>
        <p:nvPr/>
      </p:nvGrpSpPr>
      <p:grpSpPr>
        <a:xfrm>
          <a:off x="0" y="0"/>
          <a:ext cx="0" cy="0"/>
          <a:chOff x="0" y="0"/>
          <a:chExt cx="0" cy="0"/>
        </a:xfrm>
      </p:grpSpPr>
      <p:sp>
        <p:nvSpPr>
          <p:cNvPr id="151554" name="Rectangle 7">
            <a:extLst>
              <a:ext uri="{FF2B5EF4-FFF2-40B4-BE49-F238E27FC236}">
                <a16:creationId xmlns:a16="http://schemas.microsoft.com/office/drawing/2014/main" id="{705C37B8-D270-6E3F-B054-706578E58DE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6093">
              <a:defRPr sz="1600">
                <a:solidFill>
                  <a:schemeClr val="tx1"/>
                </a:solidFill>
                <a:latin typeface="Helvetica" panose="020B0604020202020204" pitchFamily="34" charset="0"/>
                <a:ea typeface="ＭＳ Ｐゴシック" panose="020B0600070205080204" pitchFamily="34" charset="-128"/>
              </a:defRPr>
            </a:lvl1pPr>
            <a:lvl2pPr marL="750157" indent="-288522" defTabSz="936093">
              <a:defRPr sz="1600">
                <a:solidFill>
                  <a:schemeClr val="tx1"/>
                </a:solidFill>
                <a:latin typeface="Helvetica" panose="020B0604020202020204" pitchFamily="34" charset="0"/>
                <a:ea typeface="ＭＳ Ｐゴシック" panose="020B0600070205080204" pitchFamily="34" charset="-128"/>
              </a:defRPr>
            </a:lvl2pPr>
            <a:lvl3pPr marL="1154087" indent="-230817" defTabSz="936093">
              <a:defRPr sz="1600">
                <a:solidFill>
                  <a:schemeClr val="tx1"/>
                </a:solidFill>
                <a:latin typeface="Helvetica" panose="020B0604020202020204" pitchFamily="34" charset="0"/>
                <a:ea typeface="ＭＳ Ｐゴシック" panose="020B0600070205080204" pitchFamily="34" charset="-128"/>
              </a:defRPr>
            </a:lvl3pPr>
            <a:lvl4pPr marL="1615722" indent="-230817" defTabSz="936093">
              <a:defRPr sz="1600">
                <a:solidFill>
                  <a:schemeClr val="tx1"/>
                </a:solidFill>
                <a:latin typeface="Helvetica" panose="020B0604020202020204" pitchFamily="34" charset="0"/>
                <a:ea typeface="ＭＳ Ｐゴシック" panose="020B0600070205080204" pitchFamily="34" charset="-128"/>
              </a:defRPr>
            </a:lvl4pPr>
            <a:lvl5pPr marL="2077357" indent="-230817" defTabSz="936093">
              <a:defRPr sz="1600">
                <a:solidFill>
                  <a:schemeClr val="tx1"/>
                </a:solidFill>
                <a:latin typeface="Helvetica" panose="020B0604020202020204" pitchFamily="34" charset="0"/>
                <a:ea typeface="ＭＳ Ｐゴシック" panose="020B0600070205080204" pitchFamily="34" charset="-128"/>
              </a:defRPr>
            </a:lvl5pPr>
            <a:lvl6pPr marL="2538992"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3000626"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62261"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923896"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6093" rtl="0" eaLnBrk="0" fontAlgn="base" latinLnBrk="0" hangingPunct="0">
              <a:lnSpc>
                <a:spcPct val="100000"/>
              </a:lnSpc>
              <a:spcBef>
                <a:spcPct val="0"/>
              </a:spcBef>
              <a:spcAft>
                <a:spcPct val="0"/>
              </a:spcAft>
              <a:buClrTx/>
              <a:buSzTx/>
              <a:buFontTx/>
              <a:buNone/>
              <a:tabLst/>
              <a:defRPr/>
            </a:pPr>
            <a:fld id="{BD25D0B9-C0C0-40E8-996B-37789D8CE8CB}"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36093" rtl="0" eaLnBrk="0" fontAlgn="base" latinLnBrk="0" hangingPunct="0">
                <a:lnSpc>
                  <a:spcPct val="100000"/>
                </a:lnSpc>
                <a:spcBef>
                  <a:spcPct val="0"/>
                </a:spcBef>
                <a:spcAft>
                  <a:spcPct val="0"/>
                </a:spcAft>
                <a:buClrTx/>
                <a:buSzTx/>
                <a:buFontTx/>
                <a:buNone/>
                <a:tabLst/>
                <a:defRPr/>
              </a:pPr>
              <a:t>20</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51555" name="Rectangle 2">
            <a:extLst>
              <a:ext uri="{FF2B5EF4-FFF2-40B4-BE49-F238E27FC236}">
                <a16:creationId xmlns:a16="http://schemas.microsoft.com/office/drawing/2014/main" id="{710EA524-F793-BAD7-4621-18BDB4D1B565}"/>
              </a:ext>
            </a:extLst>
          </p:cNvPr>
          <p:cNvSpPr>
            <a:spLocks noGrp="1" noRot="1" noChangeAspect="1" noChangeArrowheads="1" noTextEdit="1"/>
          </p:cNvSpPr>
          <p:nvPr>
            <p:ph type="sldImg"/>
          </p:nvPr>
        </p:nvSpPr>
        <p:spPr>
          <a:ln/>
        </p:spPr>
      </p:sp>
      <p:sp>
        <p:nvSpPr>
          <p:cNvPr id="151556" name="Rectangle 3">
            <a:extLst>
              <a:ext uri="{FF2B5EF4-FFF2-40B4-BE49-F238E27FC236}">
                <a16:creationId xmlns:a16="http://schemas.microsoft.com/office/drawing/2014/main" id="{CEF06024-AB50-7E63-049B-5CAD511C5C1E}"/>
              </a:ext>
            </a:extLst>
          </p:cNvPr>
          <p:cNvSpPr>
            <a:spLocks noGrp="1" noChangeArrowheads="1"/>
          </p:cNvSpPr>
          <p:nvPr>
            <p:ph type="body" idx="1"/>
          </p:nvPr>
        </p:nvSpPr>
        <p:spPr>
          <a:xfrm>
            <a:off x="941979" y="4448101"/>
            <a:ext cx="5193119" cy="421146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2888403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CA48B6-2C69-F666-F3AE-17D10D09236A}"/>
            </a:ext>
          </a:extLst>
        </p:cNvPr>
        <p:cNvGrpSpPr/>
        <p:nvPr/>
      </p:nvGrpSpPr>
      <p:grpSpPr>
        <a:xfrm>
          <a:off x="0" y="0"/>
          <a:ext cx="0" cy="0"/>
          <a:chOff x="0" y="0"/>
          <a:chExt cx="0" cy="0"/>
        </a:xfrm>
      </p:grpSpPr>
      <p:sp>
        <p:nvSpPr>
          <p:cNvPr id="152578" name="Rectangle 7">
            <a:extLst>
              <a:ext uri="{FF2B5EF4-FFF2-40B4-BE49-F238E27FC236}">
                <a16:creationId xmlns:a16="http://schemas.microsoft.com/office/drawing/2014/main" id="{8A3BE79B-2387-A12E-A549-DC3C82B359D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6093">
              <a:defRPr sz="1600">
                <a:solidFill>
                  <a:schemeClr val="tx1"/>
                </a:solidFill>
                <a:latin typeface="Helvetica" panose="020B0604020202020204" pitchFamily="34" charset="0"/>
                <a:ea typeface="ＭＳ Ｐゴシック" panose="020B0600070205080204" pitchFamily="34" charset="-128"/>
              </a:defRPr>
            </a:lvl1pPr>
            <a:lvl2pPr marL="750157" indent="-288522" defTabSz="936093">
              <a:defRPr sz="1600">
                <a:solidFill>
                  <a:schemeClr val="tx1"/>
                </a:solidFill>
                <a:latin typeface="Helvetica" panose="020B0604020202020204" pitchFamily="34" charset="0"/>
                <a:ea typeface="ＭＳ Ｐゴシック" panose="020B0600070205080204" pitchFamily="34" charset="-128"/>
              </a:defRPr>
            </a:lvl2pPr>
            <a:lvl3pPr marL="1154087" indent="-230817" defTabSz="936093">
              <a:defRPr sz="1600">
                <a:solidFill>
                  <a:schemeClr val="tx1"/>
                </a:solidFill>
                <a:latin typeface="Helvetica" panose="020B0604020202020204" pitchFamily="34" charset="0"/>
                <a:ea typeface="ＭＳ Ｐゴシック" panose="020B0600070205080204" pitchFamily="34" charset="-128"/>
              </a:defRPr>
            </a:lvl3pPr>
            <a:lvl4pPr marL="1615722" indent="-230817" defTabSz="936093">
              <a:defRPr sz="1600">
                <a:solidFill>
                  <a:schemeClr val="tx1"/>
                </a:solidFill>
                <a:latin typeface="Helvetica" panose="020B0604020202020204" pitchFamily="34" charset="0"/>
                <a:ea typeface="ＭＳ Ｐゴシック" panose="020B0600070205080204" pitchFamily="34" charset="-128"/>
              </a:defRPr>
            </a:lvl4pPr>
            <a:lvl5pPr marL="2077357" indent="-230817" defTabSz="936093">
              <a:defRPr sz="1600">
                <a:solidFill>
                  <a:schemeClr val="tx1"/>
                </a:solidFill>
                <a:latin typeface="Helvetica" panose="020B0604020202020204" pitchFamily="34" charset="0"/>
                <a:ea typeface="ＭＳ Ｐゴシック" panose="020B0600070205080204" pitchFamily="34" charset="-128"/>
              </a:defRPr>
            </a:lvl5pPr>
            <a:lvl6pPr marL="2538992"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3000626"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62261"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923896"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6093" rtl="0" eaLnBrk="0" fontAlgn="base" latinLnBrk="0" hangingPunct="0">
              <a:lnSpc>
                <a:spcPct val="100000"/>
              </a:lnSpc>
              <a:spcBef>
                <a:spcPct val="0"/>
              </a:spcBef>
              <a:spcAft>
                <a:spcPct val="0"/>
              </a:spcAft>
              <a:buClrTx/>
              <a:buSzTx/>
              <a:buFontTx/>
              <a:buNone/>
              <a:tabLst/>
              <a:defRPr/>
            </a:pPr>
            <a:fld id="{136294EE-9918-45CD-8B30-53914648990E}"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36093" rtl="0" eaLnBrk="0" fontAlgn="base" latinLnBrk="0" hangingPunct="0">
                <a:lnSpc>
                  <a:spcPct val="100000"/>
                </a:lnSpc>
                <a:spcBef>
                  <a:spcPct val="0"/>
                </a:spcBef>
                <a:spcAft>
                  <a:spcPct val="0"/>
                </a:spcAft>
                <a:buClrTx/>
                <a:buSzTx/>
                <a:buFontTx/>
                <a:buNone/>
                <a:tabLst/>
                <a:defRPr/>
              </a:pPr>
              <a:t>21</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52579" name="Rectangle 2">
            <a:extLst>
              <a:ext uri="{FF2B5EF4-FFF2-40B4-BE49-F238E27FC236}">
                <a16:creationId xmlns:a16="http://schemas.microsoft.com/office/drawing/2014/main" id="{F9D2B4F5-1614-F43F-D7AB-613E0778613F}"/>
              </a:ext>
            </a:extLst>
          </p:cNvPr>
          <p:cNvSpPr>
            <a:spLocks noGrp="1" noRot="1" noChangeAspect="1" noChangeArrowheads="1" noTextEdit="1"/>
          </p:cNvSpPr>
          <p:nvPr>
            <p:ph type="sldImg"/>
          </p:nvPr>
        </p:nvSpPr>
        <p:spPr>
          <a:ln/>
        </p:spPr>
      </p:sp>
      <p:sp>
        <p:nvSpPr>
          <p:cNvPr id="152580" name="Rectangle 3">
            <a:extLst>
              <a:ext uri="{FF2B5EF4-FFF2-40B4-BE49-F238E27FC236}">
                <a16:creationId xmlns:a16="http://schemas.microsoft.com/office/drawing/2014/main" id="{4C527C27-1486-C56B-BC10-239F292CBA77}"/>
              </a:ext>
            </a:extLst>
          </p:cNvPr>
          <p:cNvSpPr>
            <a:spLocks noGrp="1" noChangeArrowheads="1"/>
          </p:cNvSpPr>
          <p:nvPr>
            <p:ph type="body" idx="1"/>
          </p:nvPr>
        </p:nvSpPr>
        <p:spPr>
          <a:xfrm>
            <a:off x="941979" y="4448101"/>
            <a:ext cx="5193119" cy="421146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3263416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6A5441-3FA3-390D-E19B-A91BC3C373FB}"/>
            </a:ext>
          </a:extLst>
        </p:cNvPr>
        <p:cNvGrpSpPr/>
        <p:nvPr/>
      </p:nvGrpSpPr>
      <p:grpSpPr>
        <a:xfrm>
          <a:off x="0" y="0"/>
          <a:ext cx="0" cy="0"/>
          <a:chOff x="0" y="0"/>
          <a:chExt cx="0" cy="0"/>
        </a:xfrm>
      </p:grpSpPr>
      <p:sp>
        <p:nvSpPr>
          <p:cNvPr id="219137" name="Slide Image Placeholder 1">
            <a:extLst>
              <a:ext uri="{FF2B5EF4-FFF2-40B4-BE49-F238E27FC236}">
                <a16:creationId xmlns:a16="http://schemas.microsoft.com/office/drawing/2014/main" id="{B684D1D1-03F8-8389-F07D-83D9C3214DB6}"/>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a:extLst>
              <a:ext uri="{FF2B5EF4-FFF2-40B4-BE49-F238E27FC236}">
                <a16:creationId xmlns:a16="http://schemas.microsoft.com/office/drawing/2014/main" id="{4D3D4773-1074-043F-4428-A77F935D7C91}"/>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a:extLst>
              <a:ext uri="{FF2B5EF4-FFF2-40B4-BE49-F238E27FC236}">
                <a16:creationId xmlns:a16="http://schemas.microsoft.com/office/drawing/2014/main" id="{0472A918-D3C3-BC07-74FF-78D7969F4821}"/>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22</a:t>
            </a:fld>
            <a:endParaRPr lang="en-US" altLang="en-US"/>
          </a:p>
        </p:txBody>
      </p:sp>
    </p:spTree>
    <p:extLst>
      <p:ext uri="{BB962C8B-B14F-4D97-AF65-F5344CB8AC3E}">
        <p14:creationId xmlns:p14="http://schemas.microsoft.com/office/powerpoint/2010/main" val="34805809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A02B14-BBAA-7A07-84BD-317EBA34DCFE}"/>
            </a:ext>
          </a:extLst>
        </p:cNvPr>
        <p:cNvGrpSpPr/>
        <p:nvPr/>
      </p:nvGrpSpPr>
      <p:grpSpPr>
        <a:xfrm>
          <a:off x="0" y="0"/>
          <a:ext cx="0" cy="0"/>
          <a:chOff x="0" y="0"/>
          <a:chExt cx="0" cy="0"/>
        </a:xfrm>
      </p:grpSpPr>
      <p:sp>
        <p:nvSpPr>
          <p:cNvPr id="219137" name="Slide Image Placeholder 1">
            <a:extLst>
              <a:ext uri="{FF2B5EF4-FFF2-40B4-BE49-F238E27FC236}">
                <a16:creationId xmlns:a16="http://schemas.microsoft.com/office/drawing/2014/main" id="{01C7E9DD-F25B-6A11-63D7-A757BA4FF1ED}"/>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a:extLst>
              <a:ext uri="{FF2B5EF4-FFF2-40B4-BE49-F238E27FC236}">
                <a16:creationId xmlns:a16="http://schemas.microsoft.com/office/drawing/2014/main" id="{E61752FD-A1F1-445F-BE36-655D38AD72B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a:extLst>
              <a:ext uri="{FF2B5EF4-FFF2-40B4-BE49-F238E27FC236}">
                <a16:creationId xmlns:a16="http://schemas.microsoft.com/office/drawing/2014/main" id="{49193F7F-64E9-70CF-0D39-488A3C5D8079}"/>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23</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7378948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0E05F0-5BB0-49AC-8CED-5C46BB2D9990}"/>
            </a:ext>
          </a:extLst>
        </p:cNvPr>
        <p:cNvGrpSpPr/>
        <p:nvPr/>
      </p:nvGrpSpPr>
      <p:grpSpPr>
        <a:xfrm>
          <a:off x="0" y="0"/>
          <a:ext cx="0" cy="0"/>
          <a:chOff x="0" y="0"/>
          <a:chExt cx="0" cy="0"/>
        </a:xfrm>
      </p:grpSpPr>
      <p:sp>
        <p:nvSpPr>
          <p:cNvPr id="38914" name="Rectangle 7">
            <a:extLst>
              <a:ext uri="{FF2B5EF4-FFF2-40B4-BE49-F238E27FC236}">
                <a16:creationId xmlns:a16="http://schemas.microsoft.com/office/drawing/2014/main" id="{63B745BF-A072-3892-F0EE-ED1E4A4452E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37931725" indent="-37474525" defTabSz="93027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97D0D930-A2D8-469D-B052-FB82FC88E015}"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24</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38915" name="Rectangle 2">
            <a:extLst>
              <a:ext uri="{FF2B5EF4-FFF2-40B4-BE49-F238E27FC236}">
                <a16:creationId xmlns:a16="http://schemas.microsoft.com/office/drawing/2014/main" id="{A80C471F-28E8-029C-C678-3D30D7F8C29D}"/>
              </a:ext>
            </a:extLst>
          </p:cNvPr>
          <p:cNvSpPr>
            <a:spLocks noGrp="1" noRot="1" noChangeAspect="1" noChangeArrowheads="1" noTextEdit="1"/>
          </p:cNvSpPr>
          <p:nvPr>
            <p:ph type="sldImg"/>
          </p:nvPr>
        </p:nvSpPr>
        <p:spPr>
          <a:xfrm>
            <a:off x="404813" y="695325"/>
            <a:ext cx="6188075" cy="3481388"/>
          </a:xfrm>
          <a:ln/>
        </p:spPr>
      </p:sp>
      <p:sp>
        <p:nvSpPr>
          <p:cNvPr id="38916" name="Rectangle 3">
            <a:extLst>
              <a:ext uri="{FF2B5EF4-FFF2-40B4-BE49-F238E27FC236}">
                <a16:creationId xmlns:a16="http://schemas.microsoft.com/office/drawing/2014/main" id="{EF0E2EE4-DAEC-DDBF-DB5D-4F547E6E8B29}"/>
              </a:ext>
            </a:extLst>
          </p:cNvPr>
          <p:cNvSpPr>
            <a:spLocks noGrp="1" noChangeArrowheads="1"/>
          </p:cNvSpPr>
          <p:nvPr>
            <p:ph type="body" idx="1"/>
          </p:nvPr>
        </p:nvSpPr>
        <p:spPr>
          <a:xfrm>
            <a:off x="931864"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3767385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7F0E72-8BD1-B787-0D70-C760FD995140}"/>
            </a:ext>
          </a:extLst>
        </p:cNvPr>
        <p:cNvGrpSpPr/>
        <p:nvPr/>
      </p:nvGrpSpPr>
      <p:grpSpPr>
        <a:xfrm>
          <a:off x="0" y="0"/>
          <a:ext cx="0" cy="0"/>
          <a:chOff x="0" y="0"/>
          <a:chExt cx="0" cy="0"/>
        </a:xfrm>
      </p:grpSpPr>
      <p:sp>
        <p:nvSpPr>
          <p:cNvPr id="40962" name="Rectangle 7">
            <a:extLst>
              <a:ext uri="{FF2B5EF4-FFF2-40B4-BE49-F238E27FC236}">
                <a16:creationId xmlns:a16="http://schemas.microsoft.com/office/drawing/2014/main" id="{64565B49-E99D-3F84-CF48-039010CC509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37931725" indent="-37474525" defTabSz="93027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304C8304-CA7E-484A-A59E-D08422FFDCB2}"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25</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40963" name="Rectangle 2">
            <a:extLst>
              <a:ext uri="{FF2B5EF4-FFF2-40B4-BE49-F238E27FC236}">
                <a16:creationId xmlns:a16="http://schemas.microsoft.com/office/drawing/2014/main" id="{0AD893DE-525D-5C1A-94AF-1459F228AE3B}"/>
              </a:ext>
            </a:extLst>
          </p:cNvPr>
          <p:cNvSpPr>
            <a:spLocks noGrp="1" noRot="1" noChangeAspect="1" noChangeArrowheads="1" noTextEdit="1"/>
          </p:cNvSpPr>
          <p:nvPr>
            <p:ph type="sldImg"/>
          </p:nvPr>
        </p:nvSpPr>
        <p:spPr>
          <a:xfrm>
            <a:off x="404813" y="695325"/>
            <a:ext cx="6188075" cy="3481388"/>
          </a:xfrm>
          <a:ln/>
        </p:spPr>
      </p:sp>
      <p:sp>
        <p:nvSpPr>
          <p:cNvPr id="40964" name="Rectangle 3">
            <a:extLst>
              <a:ext uri="{FF2B5EF4-FFF2-40B4-BE49-F238E27FC236}">
                <a16:creationId xmlns:a16="http://schemas.microsoft.com/office/drawing/2014/main" id="{C7FA27BB-78D2-863B-61F9-619034F86FBE}"/>
              </a:ext>
            </a:extLst>
          </p:cNvPr>
          <p:cNvSpPr>
            <a:spLocks noGrp="1" noChangeArrowheads="1"/>
          </p:cNvSpPr>
          <p:nvPr>
            <p:ph type="body" idx="1"/>
          </p:nvPr>
        </p:nvSpPr>
        <p:spPr>
          <a:xfrm>
            <a:off x="931864"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06793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E49B69-9765-FC99-FC94-417D09D842E3}"/>
            </a:ext>
          </a:extLst>
        </p:cNvPr>
        <p:cNvGrpSpPr/>
        <p:nvPr/>
      </p:nvGrpSpPr>
      <p:grpSpPr>
        <a:xfrm>
          <a:off x="0" y="0"/>
          <a:ext cx="0" cy="0"/>
          <a:chOff x="0" y="0"/>
          <a:chExt cx="0" cy="0"/>
        </a:xfrm>
      </p:grpSpPr>
      <p:sp>
        <p:nvSpPr>
          <p:cNvPr id="43010" name="Rectangle 7">
            <a:extLst>
              <a:ext uri="{FF2B5EF4-FFF2-40B4-BE49-F238E27FC236}">
                <a16:creationId xmlns:a16="http://schemas.microsoft.com/office/drawing/2014/main" id="{28CB077D-A386-6091-8334-613A5A3FB46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37931725" indent="-37474525" defTabSz="93027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3E7261DA-54B3-4A93-9499-25636D977100}"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26</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43011" name="Rectangle 2">
            <a:extLst>
              <a:ext uri="{FF2B5EF4-FFF2-40B4-BE49-F238E27FC236}">
                <a16:creationId xmlns:a16="http://schemas.microsoft.com/office/drawing/2014/main" id="{880131B0-05C3-E8A2-7BF5-D8BCC9A2F26E}"/>
              </a:ext>
            </a:extLst>
          </p:cNvPr>
          <p:cNvSpPr>
            <a:spLocks noGrp="1" noRot="1" noChangeAspect="1" noChangeArrowheads="1" noTextEdit="1"/>
          </p:cNvSpPr>
          <p:nvPr>
            <p:ph type="sldImg"/>
          </p:nvPr>
        </p:nvSpPr>
        <p:spPr>
          <a:xfrm>
            <a:off x="404813" y="695325"/>
            <a:ext cx="6188075" cy="3481388"/>
          </a:xfrm>
          <a:ln/>
        </p:spPr>
      </p:sp>
      <p:sp>
        <p:nvSpPr>
          <p:cNvPr id="43012" name="Rectangle 3">
            <a:extLst>
              <a:ext uri="{FF2B5EF4-FFF2-40B4-BE49-F238E27FC236}">
                <a16:creationId xmlns:a16="http://schemas.microsoft.com/office/drawing/2014/main" id="{1BA47594-B287-6F77-B087-0487F26390AA}"/>
              </a:ext>
            </a:extLst>
          </p:cNvPr>
          <p:cNvSpPr>
            <a:spLocks noGrp="1" noChangeArrowheads="1"/>
          </p:cNvSpPr>
          <p:nvPr>
            <p:ph type="body" idx="1"/>
          </p:nvPr>
        </p:nvSpPr>
        <p:spPr>
          <a:xfrm>
            <a:off x="931864"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4971113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F22AD9-80EB-2A2E-34A3-35F3A8C14B77}"/>
            </a:ext>
          </a:extLst>
        </p:cNvPr>
        <p:cNvGrpSpPr/>
        <p:nvPr/>
      </p:nvGrpSpPr>
      <p:grpSpPr>
        <a:xfrm>
          <a:off x="0" y="0"/>
          <a:ext cx="0" cy="0"/>
          <a:chOff x="0" y="0"/>
          <a:chExt cx="0" cy="0"/>
        </a:xfrm>
      </p:grpSpPr>
      <p:sp>
        <p:nvSpPr>
          <p:cNvPr id="47106" name="Rectangle 7">
            <a:extLst>
              <a:ext uri="{FF2B5EF4-FFF2-40B4-BE49-F238E27FC236}">
                <a16:creationId xmlns:a16="http://schemas.microsoft.com/office/drawing/2014/main" id="{3340F43A-4DF9-E58F-BA15-933DE63BCB7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37931725" indent="-37474525" defTabSz="93027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359C4894-872D-48F9-9264-417C7C9B2EAD}"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27</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47107" name="Rectangle 2">
            <a:extLst>
              <a:ext uri="{FF2B5EF4-FFF2-40B4-BE49-F238E27FC236}">
                <a16:creationId xmlns:a16="http://schemas.microsoft.com/office/drawing/2014/main" id="{D499AB82-57AD-0642-CC99-F17C55350C82}"/>
              </a:ext>
            </a:extLst>
          </p:cNvPr>
          <p:cNvSpPr>
            <a:spLocks noGrp="1" noRot="1" noChangeAspect="1" noChangeArrowheads="1" noTextEdit="1"/>
          </p:cNvSpPr>
          <p:nvPr>
            <p:ph type="sldImg"/>
          </p:nvPr>
        </p:nvSpPr>
        <p:spPr>
          <a:xfrm>
            <a:off x="404813" y="695325"/>
            <a:ext cx="6188075" cy="3481388"/>
          </a:xfrm>
          <a:ln/>
        </p:spPr>
      </p:sp>
      <p:sp>
        <p:nvSpPr>
          <p:cNvPr id="47108" name="Rectangle 3">
            <a:extLst>
              <a:ext uri="{FF2B5EF4-FFF2-40B4-BE49-F238E27FC236}">
                <a16:creationId xmlns:a16="http://schemas.microsoft.com/office/drawing/2014/main" id="{A7532FF0-941F-7693-F345-22A8043B44BD}"/>
              </a:ext>
            </a:extLst>
          </p:cNvPr>
          <p:cNvSpPr>
            <a:spLocks noGrp="1" noChangeArrowheads="1"/>
          </p:cNvSpPr>
          <p:nvPr>
            <p:ph type="body" idx="1"/>
          </p:nvPr>
        </p:nvSpPr>
        <p:spPr>
          <a:xfrm>
            <a:off x="931864"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0251281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FA5C34-F80F-09CF-CDA7-42EC3F557AC4}"/>
            </a:ext>
          </a:extLst>
        </p:cNvPr>
        <p:cNvGrpSpPr/>
        <p:nvPr/>
      </p:nvGrpSpPr>
      <p:grpSpPr>
        <a:xfrm>
          <a:off x="0" y="0"/>
          <a:ext cx="0" cy="0"/>
          <a:chOff x="0" y="0"/>
          <a:chExt cx="0" cy="0"/>
        </a:xfrm>
      </p:grpSpPr>
      <p:sp>
        <p:nvSpPr>
          <p:cNvPr id="49154" name="Rectangle 7">
            <a:extLst>
              <a:ext uri="{FF2B5EF4-FFF2-40B4-BE49-F238E27FC236}">
                <a16:creationId xmlns:a16="http://schemas.microsoft.com/office/drawing/2014/main" id="{F556E2A4-E5E0-E6FD-6475-E6DF843D597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37931725" indent="-37474525" defTabSz="93027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652E9D7F-36E5-47CB-BEF4-89802073A499}"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30</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49155" name="Rectangle 2">
            <a:extLst>
              <a:ext uri="{FF2B5EF4-FFF2-40B4-BE49-F238E27FC236}">
                <a16:creationId xmlns:a16="http://schemas.microsoft.com/office/drawing/2014/main" id="{37C7AB2D-A793-9B0B-0FD2-1C148A392FE3}"/>
              </a:ext>
            </a:extLst>
          </p:cNvPr>
          <p:cNvSpPr>
            <a:spLocks noGrp="1" noRot="1" noChangeAspect="1" noChangeArrowheads="1" noTextEdit="1"/>
          </p:cNvSpPr>
          <p:nvPr>
            <p:ph type="sldImg"/>
          </p:nvPr>
        </p:nvSpPr>
        <p:spPr>
          <a:xfrm>
            <a:off x="404813" y="695325"/>
            <a:ext cx="6188075" cy="3481388"/>
          </a:xfrm>
          <a:ln/>
        </p:spPr>
      </p:sp>
      <p:sp>
        <p:nvSpPr>
          <p:cNvPr id="49156" name="Rectangle 3">
            <a:extLst>
              <a:ext uri="{FF2B5EF4-FFF2-40B4-BE49-F238E27FC236}">
                <a16:creationId xmlns:a16="http://schemas.microsoft.com/office/drawing/2014/main" id="{1960C1B7-F380-F7A3-D42C-F137BF4C5C8E}"/>
              </a:ext>
            </a:extLst>
          </p:cNvPr>
          <p:cNvSpPr>
            <a:spLocks noGrp="1" noChangeArrowheads="1"/>
          </p:cNvSpPr>
          <p:nvPr>
            <p:ph type="body" idx="1"/>
          </p:nvPr>
        </p:nvSpPr>
        <p:spPr>
          <a:xfrm>
            <a:off x="931864"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2503546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A9A7AB-DEE7-EE3C-2D72-9E1F773BF366}"/>
            </a:ext>
          </a:extLst>
        </p:cNvPr>
        <p:cNvGrpSpPr/>
        <p:nvPr/>
      </p:nvGrpSpPr>
      <p:grpSpPr>
        <a:xfrm>
          <a:off x="0" y="0"/>
          <a:ext cx="0" cy="0"/>
          <a:chOff x="0" y="0"/>
          <a:chExt cx="0" cy="0"/>
        </a:xfrm>
      </p:grpSpPr>
      <p:sp>
        <p:nvSpPr>
          <p:cNvPr id="51202" name="Rectangle 7">
            <a:extLst>
              <a:ext uri="{FF2B5EF4-FFF2-40B4-BE49-F238E27FC236}">
                <a16:creationId xmlns:a16="http://schemas.microsoft.com/office/drawing/2014/main" id="{E5C868A7-C61F-E20C-0A5E-C2EB95EFE1B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37931725" indent="-37474525" defTabSz="93027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425C1F8B-BDD5-4D70-8389-7FD988212B04}"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32</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1203" name="Rectangle 2">
            <a:extLst>
              <a:ext uri="{FF2B5EF4-FFF2-40B4-BE49-F238E27FC236}">
                <a16:creationId xmlns:a16="http://schemas.microsoft.com/office/drawing/2014/main" id="{E7BF6056-A7E4-1BFC-F920-58B97B6B635C}"/>
              </a:ext>
            </a:extLst>
          </p:cNvPr>
          <p:cNvSpPr>
            <a:spLocks noGrp="1" noRot="1" noChangeAspect="1" noChangeArrowheads="1" noTextEdit="1"/>
          </p:cNvSpPr>
          <p:nvPr>
            <p:ph type="sldImg"/>
          </p:nvPr>
        </p:nvSpPr>
        <p:spPr>
          <a:xfrm>
            <a:off x="404813" y="695325"/>
            <a:ext cx="6188075" cy="3481388"/>
          </a:xfrm>
          <a:ln/>
        </p:spPr>
      </p:sp>
      <p:sp>
        <p:nvSpPr>
          <p:cNvPr id="51204" name="Rectangle 3">
            <a:extLst>
              <a:ext uri="{FF2B5EF4-FFF2-40B4-BE49-F238E27FC236}">
                <a16:creationId xmlns:a16="http://schemas.microsoft.com/office/drawing/2014/main" id="{959CDCFE-A25B-79A6-5FB2-3CC2A3027033}"/>
              </a:ext>
            </a:extLst>
          </p:cNvPr>
          <p:cNvSpPr>
            <a:spLocks noGrp="1" noChangeArrowheads="1"/>
          </p:cNvSpPr>
          <p:nvPr>
            <p:ph type="body" idx="1"/>
          </p:nvPr>
        </p:nvSpPr>
        <p:spPr>
          <a:xfrm>
            <a:off x="931864"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2224791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defRPr sz="1600">
                <a:solidFill>
                  <a:schemeClr val="tx1"/>
                </a:solidFill>
                <a:latin typeface="Helvetica" panose="020B0604020202020204" pitchFamily="34" charset="0"/>
                <a:ea typeface="ＭＳ Ｐゴシック" panose="020B0600070205080204" pitchFamily="34" charset="-128"/>
              </a:defRPr>
            </a:lvl1pPr>
            <a:lvl2pPr marL="742950" indent="-285750" defTabSz="928688">
              <a:defRPr sz="1600">
                <a:solidFill>
                  <a:schemeClr val="tx1"/>
                </a:solidFill>
                <a:latin typeface="Helvetica" panose="020B0604020202020204" pitchFamily="34" charset="0"/>
                <a:ea typeface="ＭＳ Ｐゴシック" panose="020B0600070205080204" pitchFamily="34" charset="-128"/>
              </a:defRPr>
            </a:lvl2pPr>
            <a:lvl3pPr marL="1143000" indent="-228600" defTabSz="928688">
              <a:defRPr sz="1600">
                <a:solidFill>
                  <a:schemeClr val="tx1"/>
                </a:solidFill>
                <a:latin typeface="Helvetica" panose="020B0604020202020204" pitchFamily="34" charset="0"/>
                <a:ea typeface="ＭＳ Ｐゴシック" panose="020B0600070205080204" pitchFamily="34" charset="-128"/>
              </a:defRPr>
            </a:lvl3pPr>
            <a:lvl4pPr marL="1600200" indent="-228600" defTabSz="928688">
              <a:defRPr sz="1600">
                <a:solidFill>
                  <a:schemeClr val="tx1"/>
                </a:solidFill>
                <a:latin typeface="Helvetica" panose="020B0604020202020204" pitchFamily="34" charset="0"/>
                <a:ea typeface="ＭＳ Ｐゴシック" panose="020B0600070205080204" pitchFamily="34" charset="-128"/>
              </a:defRPr>
            </a:lvl4pPr>
            <a:lvl5pPr marL="2057400" indent="-228600" defTabSz="928688">
              <a:defRPr sz="1600">
                <a:solidFill>
                  <a:schemeClr val="tx1"/>
                </a:solidFill>
                <a:latin typeface="Helvetica" panose="020B0604020202020204" pitchFamily="34" charset="0"/>
                <a:ea typeface="ＭＳ Ｐゴシック" panose="020B0600070205080204" pitchFamily="34" charset="-128"/>
              </a:defRPr>
            </a:lvl5pPr>
            <a:lvl6pPr marL="25146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8688" rtl="0" eaLnBrk="0" fontAlgn="base" latinLnBrk="0" hangingPunct="0">
              <a:lnSpc>
                <a:spcPct val="100000"/>
              </a:lnSpc>
              <a:spcBef>
                <a:spcPct val="0"/>
              </a:spcBef>
              <a:spcAft>
                <a:spcPct val="0"/>
              </a:spcAft>
              <a:buClrTx/>
              <a:buSzTx/>
              <a:buFontTx/>
              <a:buNone/>
              <a:tabLst/>
              <a:defRPr/>
            </a:pPr>
            <a:fld id="{32F97F58-FA04-4838-BA8D-1673429622FF}"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28688" rtl="0" eaLnBrk="0" fontAlgn="base" latinLnBrk="0" hangingPunct="0">
                <a:lnSpc>
                  <a:spcPct val="100000"/>
                </a:lnSpc>
                <a:spcBef>
                  <a:spcPct val="0"/>
                </a:spcBef>
                <a:spcAft>
                  <a:spcPct val="0"/>
                </a:spcAft>
                <a:buClrTx/>
                <a:buSzTx/>
                <a:buFontTx/>
                <a:buNone/>
                <a:tabLst/>
                <a:defRPr/>
              </a:pPr>
              <a:t>6</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11619" name="Rectangle 2"/>
          <p:cNvSpPr>
            <a:spLocks noGrp="1" noRot="1" noChangeAspect="1" noChangeArrowheads="1" noTextEdit="1"/>
          </p:cNvSpPr>
          <p:nvPr>
            <p:ph type="sldImg"/>
          </p:nvPr>
        </p:nvSpPr>
        <p:spPr>
          <a:ln/>
        </p:spPr>
      </p:sp>
      <p:sp>
        <p:nvSpPr>
          <p:cNvPr id="111620"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ABA35F-9BB6-3056-2031-4645A3C79BE3}"/>
            </a:ext>
          </a:extLst>
        </p:cNvPr>
        <p:cNvGrpSpPr/>
        <p:nvPr/>
      </p:nvGrpSpPr>
      <p:grpSpPr>
        <a:xfrm>
          <a:off x="0" y="0"/>
          <a:ext cx="0" cy="0"/>
          <a:chOff x="0" y="0"/>
          <a:chExt cx="0" cy="0"/>
        </a:xfrm>
      </p:grpSpPr>
      <p:sp>
        <p:nvSpPr>
          <p:cNvPr id="53250" name="Rectangle 7">
            <a:extLst>
              <a:ext uri="{FF2B5EF4-FFF2-40B4-BE49-F238E27FC236}">
                <a16:creationId xmlns:a16="http://schemas.microsoft.com/office/drawing/2014/main" id="{9424B190-9E65-886A-8214-9813C69AC2B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37931725" indent="-37474525" defTabSz="93027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701FBBFF-88DD-4104-93D5-9ABA9DECF1D5}"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33</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3251" name="Rectangle 2">
            <a:extLst>
              <a:ext uri="{FF2B5EF4-FFF2-40B4-BE49-F238E27FC236}">
                <a16:creationId xmlns:a16="http://schemas.microsoft.com/office/drawing/2014/main" id="{9F989081-F4F9-0B4A-38B9-0C3338C75090}"/>
              </a:ext>
            </a:extLst>
          </p:cNvPr>
          <p:cNvSpPr>
            <a:spLocks noGrp="1" noRot="1" noChangeAspect="1" noChangeArrowheads="1" noTextEdit="1"/>
          </p:cNvSpPr>
          <p:nvPr>
            <p:ph type="sldImg"/>
          </p:nvPr>
        </p:nvSpPr>
        <p:spPr>
          <a:xfrm>
            <a:off x="404813" y="695325"/>
            <a:ext cx="6188075" cy="3481388"/>
          </a:xfrm>
          <a:ln/>
        </p:spPr>
      </p:sp>
      <p:sp>
        <p:nvSpPr>
          <p:cNvPr id="53252" name="Rectangle 3">
            <a:extLst>
              <a:ext uri="{FF2B5EF4-FFF2-40B4-BE49-F238E27FC236}">
                <a16:creationId xmlns:a16="http://schemas.microsoft.com/office/drawing/2014/main" id="{69C784ED-61CF-3310-BC54-304D9B49211E}"/>
              </a:ext>
            </a:extLst>
          </p:cNvPr>
          <p:cNvSpPr>
            <a:spLocks noGrp="1" noChangeArrowheads="1"/>
          </p:cNvSpPr>
          <p:nvPr>
            <p:ph type="body" idx="1"/>
          </p:nvPr>
        </p:nvSpPr>
        <p:spPr>
          <a:xfrm>
            <a:off x="931864"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7270194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A5AD9E-8837-1565-7C35-91133E175025}"/>
            </a:ext>
          </a:extLst>
        </p:cNvPr>
        <p:cNvGrpSpPr/>
        <p:nvPr/>
      </p:nvGrpSpPr>
      <p:grpSpPr>
        <a:xfrm>
          <a:off x="0" y="0"/>
          <a:ext cx="0" cy="0"/>
          <a:chOff x="0" y="0"/>
          <a:chExt cx="0" cy="0"/>
        </a:xfrm>
      </p:grpSpPr>
      <p:sp>
        <p:nvSpPr>
          <p:cNvPr id="53250" name="Rectangle 7">
            <a:extLst>
              <a:ext uri="{FF2B5EF4-FFF2-40B4-BE49-F238E27FC236}">
                <a16:creationId xmlns:a16="http://schemas.microsoft.com/office/drawing/2014/main" id="{38B4BD9F-C122-83BC-E7BB-BB5B83E2852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37931725" indent="-37474525" defTabSz="93027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701FBBFF-88DD-4104-93D5-9ABA9DECF1D5}"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35</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3251" name="Rectangle 2">
            <a:extLst>
              <a:ext uri="{FF2B5EF4-FFF2-40B4-BE49-F238E27FC236}">
                <a16:creationId xmlns:a16="http://schemas.microsoft.com/office/drawing/2014/main" id="{0057DD72-E3C9-00C7-4AEE-B04CDBBE434A}"/>
              </a:ext>
            </a:extLst>
          </p:cNvPr>
          <p:cNvSpPr>
            <a:spLocks noGrp="1" noRot="1" noChangeAspect="1" noChangeArrowheads="1" noTextEdit="1"/>
          </p:cNvSpPr>
          <p:nvPr>
            <p:ph type="sldImg"/>
          </p:nvPr>
        </p:nvSpPr>
        <p:spPr>
          <a:xfrm>
            <a:off x="404813" y="695325"/>
            <a:ext cx="6188075" cy="3481388"/>
          </a:xfrm>
          <a:ln/>
        </p:spPr>
      </p:sp>
      <p:sp>
        <p:nvSpPr>
          <p:cNvPr id="53252" name="Rectangle 3">
            <a:extLst>
              <a:ext uri="{FF2B5EF4-FFF2-40B4-BE49-F238E27FC236}">
                <a16:creationId xmlns:a16="http://schemas.microsoft.com/office/drawing/2014/main" id="{67E58DDA-88AE-915B-7AD2-58B1004CD4EC}"/>
              </a:ext>
            </a:extLst>
          </p:cNvPr>
          <p:cNvSpPr>
            <a:spLocks noGrp="1" noChangeArrowheads="1"/>
          </p:cNvSpPr>
          <p:nvPr>
            <p:ph type="body" idx="1"/>
          </p:nvPr>
        </p:nvSpPr>
        <p:spPr>
          <a:xfrm>
            <a:off x="931864"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425747523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835BF1-4F93-B709-2DD1-045D17314C8C}"/>
            </a:ext>
          </a:extLst>
        </p:cNvPr>
        <p:cNvGrpSpPr/>
        <p:nvPr/>
      </p:nvGrpSpPr>
      <p:grpSpPr>
        <a:xfrm>
          <a:off x="0" y="0"/>
          <a:ext cx="0" cy="0"/>
          <a:chOff x="0" y="0"/>
          <a:chExt cx="0" cy="0"/>
        </a:xfrm>
      </p:grpSpPr>
      <p:sp>
        <p:nvSpPr>
          <p:cNvPr id="219137" name="Slide Image Placeholder 1">
            <a:extLst>
              <a:ext uri="{FF2B5EF4-FFF2-40B4-BE49-F238E27FC236}">
                <a16:creationId xmlns:a16="http://schemas.microsoft.com/office/drawing/2014/main" id="{CA5663C7-A5DE-F5B6-56DA-6893EF3C49F6}"/>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a:extLst>
              <a:ext uri="{FF2B5EF4-FFF2-40B4-BE49-F238E27FC236}">
                <a16:creationId xmlns:a16="http://schemas.microsoft.com/office/drawing/2014/main" id="{B4F927F4-0875-FA28-E64C-702FA67C6768}"/>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a:extLst>
              <a:ext uri="{FF2B5EF4-FFF2-40B4-BE49-F238E27FC236}">
                <a16:creationId xmlns:a16="http://schemas.microsoft.com/office/drawing/2014/main" id="{8FA91775-52D8-B3BB-2F1C-246F5A27C95C}"/>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36</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58660639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4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6A527C20-D984-443D-9364-8D80E7D14902}"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37</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04450" name="Rectangle 2"/>
          <p:cNvSpPr>
            <a:spLocks noGrp="1" noRot="1" noChangeAspect="1" noChangeArrowheads="1" noTextEdit="1"/>
          </p:cNvSpPr>
          <p:nvPr>
            <p:ph type="sldImg"/>
          </p:nvPr>
        </p:nvSpPr>
        <p:spPr>
          <a:xfrm>
            <a:off x="417513" y="703263"/>
            <a:ext cx="6162675" cy="3467100"/>
          </a:xfrm>
          <a:ln/>
        </p:spPr>
      </p:sp>
      <p:sp>
        <p:nvSpPr>
          <p:cNvPr id="104451"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52943521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E8E38463-D7D2-48E0-9845-AEDC12745945}"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38</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06498" name="Rectangle 2"/>
          <p:cNvSpPr>
            <a:spLocks noGrp="1" noRot="1" noChangeAspect="1" noChangeArrowheads="1" noTextEdit="1"/>
          </p:cNvSpPr>
          <p:nvPr>
            <p:ph type="sldImg"/>
          </p:nvPr>
        </p:nvSpPr>
        <p:spPr>
          <a:xfrm>
            <a:off x="417513" y="703263"/>
            <a:ext cx="6162675" cy="3467100"/>
          </a:xfrm>
          <a:ln/>
        </p:spPr>
      </p:sp>
      <p:sp>
        <p:nvSpPr>
          <p:cNvPr id="106499"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428404756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643D6E09-C3BD-4C9F-8640-BDE33C2397BD}"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40</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05474" name="Rectangle 2"/>
          <p:cNvSpPr>
            <a:spLocks noGrp="1" noRot="1" noChangeAspect="1" noChangeArrowheads="1" noTextEdit="1"/>
          </p:cNvSpPr>
          <p:nvPr>
            <p:ph type="sldImg"/>
          </p:nvPr>
        </p:nvSpPr>
        <p:spPr>
          <a:xfrm>
            <a:off x="417513" y="703263"/>
            <a:ext cx="6162675" cy="3467100"/>
          </a:xfrm>
          <a:ln/>
        </p:spPr>
      </p:sp>
      <p:sp>
        <p:nvSpPr>
          <p:cNvPr id="105475"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23915204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6E36DD89-DA79-48DA-B783-0C850F9C3712}"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41</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07522" name="Rectangle 2"/>
          <p:cNvSpPr>
            <a:spLocks noGrp="1" noRot="1" noChangeAspect="1" noChangeArrowheads="1" noTextEdit="1"/>
          </p:cNvSpPr>
          <p:nvPr>
            <p:ph type="sldImg"/>
          </p:nvPr>
        </p:nvSpPr>
        <p:spPr>
          <a:ln/>
        </p:spPr>
      </p:sp>
      <p:sp>
        <p:nvSpPr>
          <p:cNvPr id="10752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32265776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179FF149-63CC-4DDD-8621-E03FD326541C}"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42</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08546" name="Rectangle 2"/>
          <p:cNvSpPr>
            <a:spLocks noGrp="1" noRot="1" noChangeAspect="1" noChangeArrowheads="1" noTextEdit="1"/>
          </p:cNvSpPr>
          <p:nvPr>
            <p:ph type="sldImg"/>
          </p:nvPr>
        </p:nvSpPr>
        <p:spPr>
          <a:xfrm>
            <a:off x="417513" y="703263"/>
            <a:ext cx="6162675" cy="3467100"/>
          </a:xfrm>
          <a:ln/>
        </p:spPr>
      </p:sp>
      <p:sp>
        <p:nvSpPr>
          <p:cNvPr id="108547"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65626164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B08520-D54D-5689-B7FB-C78857BDA219}"/>
            </a:ext>
          </a:extLst>
        </p:cNvPr>
        <p:cNvGrpSpPr/>
        <p:nvPr/>
      </p:nvGrpSpPr>
      <p:grpSpPr>
        <a:xfrm>
          <a:off x="0" y="0"/>
          <a:ext cx="0" cy="0"/>
          <a:chOff x="0" y="0"/>
          <a:chExt cx="0" cy="0"/>
        </a:xfrm>
      </p:grpSpPr>
      <p:sp>
        <p:nvSpPr>
          <p:cNvPr id="219137" name="Slide Image Placeholder 1">
            <a:extLst>
              <a:ext uri="{FF2B5EF4-FFF2-40B4-BE49-F238E27FC236}">
                <a16:creationId xmlns:a16="http://schemas.microsoft.com/office/drawing/2014/main" id="{381263D2-D9D3-B99C-5229-CF7C1DFB742F}"/>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a:extLst>
              <a:ext uri="{FF2B5EF4-FFF2-40B4-BE49-F238E27FC236}">
                <a16:creationId xmlns:a16="http://schemas.microsoft.com/office/drawing/2014/main" id="{A18AFB88-A4DD-FF7C-EE8B-47C6B68A0B5A}"/>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a:extLst>
              <a:ext uri="{FF2B5EF4-FFF2-40B4-BE49-F238E27FC236}">
                <a16:creationId xmlns:a16="http://schemas.microsoft.com/office/drawing/2014/main" id="{5C135E50-EFB0-45E9-14B1-B298A848A4E1}"/>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43</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1256259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37931725" indent="-37474525" defTabSz="93027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C85DDB2F-C4B9-42E9-A66C-BCA14058EE6E}"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45</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24579" name="Rectangle 2"/>
          <p:cNvSpPr>
            <a:spLocks noGrp="1" noRot="1" noChangeAspect="1" noChangeArrowheads="1" noTextEdit="1"/>
          </p:cNvSpPr>
          <p:nvPr>
            <p:ph type="sldImg"/>
          </p:nvPr>
        </p:nvSpPr>
        <p:spPr>
          <a:xfrm>
            <a:off x="1187450" y="703263"/>
            <a:ext cx="4622800" cy="3467100"/>
          </a:xfrm>
          <a:ln/>
        </p:spPr>
      </p:sp>
      <p:sp>
        <p:nvSpPr>
          <p:cNvPr id="24580" name="Rectangle 3"/>
          <p:cNvSpPr>
            <a:spLocks noGrp="1" noChangeArrowheads="1"/>
          </p:cNvSpPr>
          <p:nvPr>
            <p:ph type="body" idx="1"/>
          </p:nvPr>
        </p:nvSpPr>
        <p:spPr>
          <a:xfrm>
            <a:off x="931864" y="4410076"/>
            <a:ext cx="513397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defRPr sz="1600">
                <a:solidFill>
                  <a:schemeClr val="tx1"/>
                </a:solidFill>
                <a:latin typeface="Helvetica" panose="020B0604020202020204" pitchFamily="34" charset="0"/>
                <a:ea typeface="ＭＳ Ｐゴシック" panose="020B0600070205080204" pitchFamily="34" charset="-128"/>
              </a:defRPr>
            </a:lvl1pPr>
            <a:lvl2pPr marL="742950" indent="-285750" defTabSz="928688">
              <a:defRPr sz="1600">
                <a:solidFill>
                  <a:schemeClr val="tx1"/>
                </a:solidFill>
                <a:latin typeface="Helvetica" panose="020B0604020202020204" pitchFamily="34" charset="0"/>
                <a:ea typeface="ＭＳ Ｐゴシック" panose="020B0600070205080204" pitchFamily="34" charset="-128"/>
              </a:defRPr>
            </a:lvl2pPr>
            <a:lvl3pPr marL="1143000" indent="-228600" defTabSz="928688">
              <a:defRPr sz="1600">
                <a:solidFill>
                  <a:schemeClr val="tx1"/>
                </a:solidFill>
                <a:latin typeface="Helvetica" panose="020B0604020202020204" pitchFamily="34" charset="0"/>
                <a:ea typeface="ＭＳ Ｐゴシック" panose="020B0600070205080204" pitchFamily="34" charset="-128"/>
              </a:defRPr>
            </a:lvl3pPr>
            <a:lvl4pPr marL="1600200" indent="-228600" defTabSz="928688">
              <a:defRPr sz="1600">
                <a:solidFill>
                  <a:schemeClr val="tx1"/>
                </a:solidFill>
                <a:latin typeface="Helvetica" panose="020B0604020202020204" pitchFamily="34" charset="0"/>
                <a:ea typeface="ＭＳ Ｐゴシック" panose="020B0600070205080204" pitchFamily="34" charset="-128"/>
              </a:defRPr>
            </a:lvl4pPr>
            <a:lvl5pPr marL="2057400" indent="-228600" defTabSz="928688">
              <a:defRPr sz="1600">
                <a:solidFill>
                  <a:schemeClr val="tx1"/>
                </a:solidFill>
                <a:latin typeface="Helvetica" panose="020B0604020202020204" pitchFamily="34" charset="0"/>
                <a:ea typeface="ＭＳ Ｐゴシック" panose="020B0600070205080204" pitchFamily="34" charset="-128"/>
              </a:defRPr>
            </a:lvl5pPr>
            <a:lvl6pPr marL="25146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8688" rtl="0" eaLnBrk="0" fontAlgn="base" latinLnBrk="0" hangingPunct="0">
              <a:lnSpc>
                <a:spcPct val="100000"/>
              </a:lnSpc>
              <a:spcBef>
                <a:spcPct val="0"/>
              </a:spcBef>
              <a:spcAft>
                <a:spcPct val="0"/>
              </a:spcAft>
              <a:buClrTx/>
              <a:buSzTx/>
              <a:buFontTx/>
              <a:buNone/>
              <a:tabLst/>
              <a:defRPr/>
            </a:pPr>
            <a:fld id="{2E8ABFFE-D826-4EF9-B15D-4180085C23C7}"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28688" rtl="0" eaLnBrk="0" fontAlgn="base" latinLnBrk="0" hangingPunct="0">
                <a:lnSpc>
                  <a:spcPct val="100000"/>
                </a:lnSpc>
                <a:spcBef>
                  <a:spcPct val="0"/>
                </a:spcBef>
                <a:spcAft>
                  <a:spcPct val="0"/>
                </a:spcAft>
                <a:buClrTx/>
                <a:buSzTx/>
                <a:buFontTx/>
                <a:buNone/>
                <a:tabLst/>
                <a:defRPr/>
              </a:pPr>
              <a:t>7</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37931725" indent="-37474525" defTabSz="93027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C85DDB2F-C4B9-42E9-A66C-BCA14058EE6E}"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46</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24579" name="Rectangle 2"/>
          <p:cNvSpPr>
            <a:spLocks noGrp="1" noRot="1" noChangeAspect="1" noChangeArrowheads="1" noTextEdit="1"/>
          </p:cNvSpPr>
          <p:nvPr>
            <p:ph type="sldImg"/>
          </p:nvPr>
        </p:nvSpPr>
        <p:spPr>
          <a:xfrm>
            <a:off x="1187450" y="703263"/>
            <a:ext cx="4622800" cy="3467100"/>
          </a:xfrm>
          <a:ln/>
        </p:spPr>
      </p:sp>
      <p:sp>
        <p:nvSpPr>
          <p:cNvPr id="24580" name="Rectangle 3"/>
          <p:cNvSpPr>
            <a:spLocks noGrp="1" noChangeArrowheads="1"/>
          </p:cNvSpPr>
          <p:nvPr>
            <p:ph type="body" idx="1"/>
          </p:nvPr>
        </p:nvSpPr>
        <p:spPr>
          <a:xfrm>
            <a:off x="931864" y="4410076"/>
            <a:ext cx="513397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37931725" indent="-37474525" defTabSz="93027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C85DDB2F-C4B9-42E9-A66C-BCA14058EE6E}"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47</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24579" name="Rectangle 2"/>
          <p:cNvSpPr>
            <a:spLocks noGrp="1" noRot="1" noChangeAspect="1" noChangeArrowheads="1" noTextEdit="1"/>
          </p:cNvSpPr>
          <p:nvPr>
            <p:ph type="sldImg"/>
          </p:nvPr>
        </p:nvSpPr>
        <p:spPr>
          <a:xfrm>
            <a:off x="1187450" y="703263"/>
            <a:ext cx="4622800" cy="3467100"/>
          </a:xfrm>
          <a:ln/>
        </p:spPr>
      </p:sp>
      <p:sp>
        <p:nvSpPr>
          <p:cNvPr id="24580" name="Rectangle 3"/>
          <p:cNvSpPr>
            <a:spLocks noGrp="1" noChangeArrowheads="1"/>
          </p:cNvSpPr>
          <p:nvPr>
            <p:ph type="body" idx="1"/>
          </p:nvPr>
        </p:nvSpPr>
        <p:spPr>
          <a:xfrm>
            <a:off x="931864" y="4410076"/>
            <a:ext cx="513397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37931725" indent="-37474525" defTabSz="93027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C85DDB2F-C4B9-42E9-A66C-BCA14058EE6E}"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48</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24579" name="Rectangle 2"/>
          <p:cNvSpPr>
            <a:spLocks noGrp="1" noRot="1" noChangeAspect="1" noChangeArrowheads="1" noTextEdit="1"/>
          </p:cNvSpPr>
          <p:nvPr>
            <p:ph type="sldImg"/>
          </p:nvPr>
        </p:nvSpPr>
        <p:spPr>
          <a:xfrm>
            <a:off x="1187450" y="703263"/>
            <a:ext cx="4622800" cy="3467100"/>
          </a:xfrm>
          <a:ln/>
        </p:spPr>
      </p:sp>
      <p:sp>
        <p:nvSpPr>
          <p:cNvPr id="24580" name="Rectangle 3"/>
          <p:cNvSpPr>
            <a:spLocks noGrp="1" noChangeArrowheads="1"/>
          </p:cNvSpPr>
          <p:nvPr>
            <p:ph type="body" idx="1"/>
          </p:nvPr>
        </p:nvSpPr>
        <p:spPr>
          <a:xfrm>
            <a:off x="931864" y="4410076"/>
            <a:ext cx="513397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37931725" indent="-37474525" defTabSz="93027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C85DDB2F-C4B9-42E9-A66C-BCA14058EE6E}"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49</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24579" name="Rectangle 2"/>
          <p:cNvSpPr>
            <a:spLocks noGrp="1" noRot="1" noChangeAspect="1" noChangeArrowheads="1" noTextEdit="1"/>
          </p:cNvSpPr>
          <p:nvPr>
            <p:ph type="sldImg"/>
          </p:nvPr>
        </p:nvSpPr>
        <p:spPr>
          <a:xfrm>
            <a:off x="1187450" y="703263"/>
            <a:ext cx="4622800" cy="3467100"/>
          </a:xfrm>
          <a:ln/>
        </p:spPr>
      </p:sp>
      <p:sp>
        <p:nvSpPr>
          <p:cNvPr id="24580" name="Rectangle 3"/>
          <p:cNvSpPr>
            <a:spLocks noGrp="1" noChangeArrowheads="1"/>
          </p:cNvSpPr>
          <p:nvPr>
            <p:ph type="body" idx="1"/>
          </p:nvPr>
        </p:nvSpPr>
        <p:spPr>
          <a:xfrm>
            <a:off x="931864" y="4410076"/>
            <a:ext cx="513397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37931725" indent="-37474525" defTabSz="93027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4EE474B3-6199-4C51-85D8-10EAF40AA925}"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50</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32771" name="Rectangle 2"/>
          <p:cNvSpPr>
            <a:spLocks noGrp="1" noRot="1" noChangeAspect="1" noChangeArrowheads="1" noTextEdit="1"/>
          </p:cNvSpPr>
          <p:nvPr>
            <p:ph type="sldImg"/>
          </p:nvPr>
        </p:nvSpPr>
        <p:spPr>
          <a:xfrm>
            <a:off x="1187450" y="703263"/>
            <a:ext cx="4622800" cy="3467100"/>
          </a:xfrm>
          <a:ln/>
        </p:spPr>
      </p:sp>
      <p:sp>
        <p:nvSpPr>
          <p:cNvPr id="32772" name="Rectangle 3"/>
          <p:cNvSpPr>
            <a:spLocks noGrp="1" noChangeArrowheads="1"/>
          </p:cNvSpPr>
          <p:nvPr>
            <p:ph type="body" idx="1"/>
          </p:nvPr>
        </p:nvSpPr>
        <p:spPr>
          <a:xfrm>
            <a:off x="931864" y="4410076"/>
            <a:ext cx="513397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37931725" indent="-37474525" defTabSz="93027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C85DDB2F-C4B9-42E9-A66C-BCA14058EE6E}"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51</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24579" name="Rectangle 2"/>
          <p:cNvSpPr>
            <a:spLocks noGrp="1" noRot="1" noChangeAspect="1" noChangeArrowheads="1" noTextEdit="1"/>
          </p:cNvSpPr>
          <p:nvPr>
            <p:ph type="sldImg"/>
          </p:nvPr>
        </p:nvSpPr>
        <p:spPr>
          <a:xfrm>
            <a:off x="1187450" y="703263"/>
            <a:ext cx="4622800" cy="3467100"/>
          </a:xfrm>
          <a:ln/>
        </p:spPr>
      </p:sp>
      <p:sp>
        <p:nvSpPr>
          <p:cNvPr id="24580" name="Rectangle 3"/>
          <p:cNvSpPr>
            <a:spLocks noGrp="1" noChangeArrowheads="1"/>
          </p:cNvSpPr>
          <p:nvPr>
            <p:ph type="body" idx="1"/>
          </p:nvPr>
        </p:nvSpPr>
        <p:spPr>
          <a:xfrm>
            <a:off x="931864" y="4410076"/>
            <a:ext cx="513397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37931725" indent="-37474525" defTabSz="93027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C85DDB2F-C4B9-42E9-A66C-BCA14058EE6E}"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52</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24579" name="Rectangle 2"/>
          <p:cNvSpPr>
            <a:spLocks noGrp="1" noRot="1" noChangeAspect="1" noChangeArrowheads="1" noTextEdit="1"/>
          </p:cNvSpPr>
          <p:nvPr>
            <p:ph type="sldImg"/>
          </p:nvPr>
        </p:nvSpPr>
        <p:spPr>
          <a:xfrm>
            <a:off x="1187450" y="703263"/>
            <a:ext cx="4622800" cy="3467100"/>
          </a:xfrm>
          <a:ln/>
        </p:spPr>
      </p:sp>
      <p:sp>
        <p:nvSpPr>
          <p:cNvPr id="24580" name="Rectangle 3"/>
          <p:cNvSpPr>
            <a:spLocks noGrp="1" noChangeArrowheads="1"/>
          </p:cNvSpPr>
          <p:nvPr>
            <p:ph type="body" idx="1"/>
          </p:nvPr>
        </p:nvSpPr>
        <p:spPr>
          <a:xfrm>
            <a:off x="931864" y="4410076"/>
            <a:ext cx="513397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37931725" indent="-37474525" defTabSz="93027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C85DDB2F-C4B9-42E9-A66C-BCA14058EE6E}"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53</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24579" name="Rectangle 2"/>
          <p:cNvSpPr>
            <a:spLocks noGrp="1" noRot="1" noChangeAspect="1" noChangeArrowheads="1" noTextEdit="1"/>
          </p:cNvSpPr>
          <p:nvPr>
            <p:ph type="sldImg"/>
          </p:nvPr>
        </p:nvSpPr>
        <p:spPr>
          <a:xfrm>
            <a:off x="1187450" y="703263"/>
            <a:ext cx="4622800" cy="3467100"/>
          </a:xfrm>
          <a:ln/>
        </p:spPr>
      </p:sp>
      <p:sp>
        <p:nvSpPr>
          <p:cNvPr id="24580" name="Rectangle 3"/>
          <p:cNvSpPr>
            <a:spLocks noGrp="1" noChangeArrowheads="1"/>
          </p:cNvSpPr>
          <p:nvPr>
            <p:ph type="body" idx="1"/>
          </p:nvPr>
        </p:nvSpPr>
        <p:spPr>
          <a:xfrm>
            <a:off x="931864" y="4410076"/>
            <a:ext cx="513397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90A0FA-B983-0197-A67B-7097564338FB}"/>
            </a:ext>
          </a:extLst>
        </p:cNvPr>
        <p:cNvGrpSpPr/>
        <p:nvPr/>
      </p:nvGrpSpPr>
      <p:grpSpPr>
        <a:xfrm>
          <a:off x="0" y="0"/>
          <a:ext cx="0" cy="0"/>
          <a:chOff x="0" y="0"/>
          <a:chExt cx="0" cy="0"/>
        </a:xfrm>
      </p:grpSpPr>
      <p:sp>
        <p:nvSpPr>
          <p:cNvPr id="219137" name="Slide Image Placeholder 1">
            <a:extLst>
              <a:ext uri="{FF2B5EF4-FFF2-40B4-BE49-F238E27FC236}">
                <a16:creationId xmlns:a16="http://schemas.microsoft.com/office/drawing/2014/main" id="{CBDE41D6-11BD-3066-ED2A-07C1A861EC84}"/>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a:extLst>
              <a:ext uri="{FF2B5EF4-FFF2-40B4-BE49-F238E27FC236}">
                <a16:creationId xmlns:a16="http://schemas.microsoft.com/office/drawing/2014/main" id="{FB24EE7E-8CD2-76CB-2CF3-1E2EA790B2D0}"/>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a:extLst>
              <a:ext uri="{FF2B5EF4-FFF2-40B4-BE49-F238E27FC236}">
                <a16:creationId xmlns:a16="http://schemas.microsoft.com/office/drawing/2014/main" id="{53435892-3F78-87BC-7DDF-567492F4EF00}"/>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54</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55887531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828FBD-979E-E866-0765-0995FF48A709}"/>
            </a:ext>
          </a:extLst>
        </p:cNvPr>
        <p:cNvGrpSpPr/>
        <p:nvPr/>
      </p:nvGrpSpPr>
      <p:grpSpPr>
        <a:xfrm>
          <a:off x="0" y="0"/>
          <a:ext cx="0" cy="0"/>
          <a:chOff x="0" y="0"/>
          <a:chExt cx="0" cy="0"/>
        </a:xfrm>
      </p:grpSpPr>
      <p:sp>
        <p:nvSpPr>
          <p:cNvPr id="110593" name="Rectangle 7">
            <a:extLst>
              <a:ext uri="{FF2B5EF4-FFF2-40B4-BE49-F238E27FC236}">
                <a16:creationId xmlns:a16="http://schemas.microsoft.com/office/drawing/2014/main" id="{503AE968-BA04-D9B5-BE94-0EDB1D97220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auto" latinLnBrk="0" hangingPunct="0">
              <a:lnSpc>
                <a:spcPct val="100000"/>
              </a:lnSpc>
              <a:spcBef>
                <a:spcPts val="0"/>
              </a:spcBef>
              <a:spcAft>
                <a:spcPts val="0"/>
              </a:spcAft>
              <a:buClrTx/>
              <a:buSzTx/>
              <a:buFontTx/>
              <a:buNone/>
              <a:tabLst/>
              <a:defRPr/>
            </a:pPr>
            <a:fld id="{8619AA53-6FBE-47B1-A5A9-D4F7E2EB9003}" type="slidenum">
              <a:rPr kumimoji="0" lang="en-US" altLang="en-US" sz="1200" b="0" i="0" u="none" strike="noStrike" kern="1200" cap="none" spc="0" normalizeH="0" baseline="0" noProof="0">
                <a:ln>
                  <a:noFill/>
                </a:ln>
                <a:solidFill>
                  <a:prstClr val="black"/>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auto" latinLnBrk="0" hangingPunct="0">
                <a:lnSpc>
                  <a:spcPct val="100000"/>
                </a:lnSpc>
                <a:spcBef>
                  <a:spcPts val="0"/>
                </a:spcBef>
                <a:spcAft>
                  <a:spcPts val="0"/>
                </a:spcAft>
                <a:buClrTx/>
                <a:buSzTx/>
                <a:buFontTx/>
                <a:buNone/>
                <a:tabLst/>
                <a:defRPr/>
              </a:pPr>
              <a:t>55</a:t>
            </a:fld>
            <a:endParaRPr kumimoji="0" lang="en-US" altLang="en-US" sz="1200" b="0" i="0" u="none" strike="noStrike" kern="1200" cap="none" spc="0" normalizeH="0" baseline="0" noProof="0" dirty="0">
              <a:ln>
                <a:noFill/>
              </a:ln>
              <a:solidFill>
                <a:prstClr val="black"/>
              </a:solidFill>
              <a:effectLst/>
              <a:uLnTx/>
              <a:uFillTx/>
              <a:latin typeface="Helvetica" panose="020B0604020202020204" pitchFamily="34" charset="0"/>
              <a:ea typeface="MS PGothic" panose="020B0600070205080204" pitchFamily="34" charset="-128"/>
              <a:cs typeface="+mn-cs"/>
            </a:endParaRPr>
          </a:p>
        </p:txBody>
      </p:sp>
      <p:sp>
        <p:nvSpPr>
          <p:cNvPr id="110594" name="Rectangle 2">
            <a:extLst>
              <a:ext uri="{FF2B5EF4-FFF2-40B4-BE49-F238E27FC236}">
                <a16:creationId xmlns:a16="http://schemas.microsoft.com/office/drawing/2014/main" id="{18EDEFC3-BC05-9F06-7FE8-C96AFD66BF8C}"/>
              </a:ext>
            </a:extLst>
          </p:cNvPr>
          <p:cNvSpPr>
            <a:spLocks noGrp="1" noRot="1" noChangeAspect="1" noChangeArrowheads="1" noTextEdit="1"/>
          </p:cNvSpPr>
          <p:nvPr>
            <p:ph type="sldImg"/>
          </p:nvPr>
        </p:nvSpPr>
        <p:spPr>
          <a:xfrm>
            <a:off x="417513" y="703263"/>
            <a:ext cx="6162675" cy="3467100"/>
          </a:xfrm>
          <a:ln/>
        </p:spPr>
      </p:sp>
      <p:sp>
        <p:nvSpPr>
          <p:cNvPr id="110595" name="Rectangle 3">
            <a:extLst>
              <a:ext uri="{FF2B5EF4-FFF2-40B4-BE49-F238E27FC236}">
                <a16:creationId xmlns:a16="http://schemas.microsoft.com/office/drawing/2014/main" id="{BCEEC655-ED3F-7755-FDD0-6EA7DB40FD42}"/>
              </a:ext>
            </a:extLst>
          </p:cNvPr>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4086801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defRPr sz="1600">
                <a:solidFill>
                  <a:schemeClr val="tx1"/>
                </a:solidFill>
                <a:latin typeface="Helvetica" panose="020B0604020202020204" pitchFamily="34" charset="0"/>
                <a:ea typeface="ＭＳ Ｐゴシック" panose="020B0600070205080204" pitchFamily="34" charset="-128"/>
              </a:defRPr>
            </a:lvl1pPr>
            <a:lvl2pPr marL="742950" indent="-285750" defTabSz="928688">
              <a:defRPr sz="1600">
                <a:solidFill>
                  <a:schemeClr val="tx1"/>
                </a:solidFill>
                <a:latin typeface="Helvetica" panose="020B0604020202020204" pitchFamily="34" charset="0"/>
                <a:ea typeface="ＭＳ Ｐゴシック" panose="020B0600070205080204" pitchFamily="34" charset="-128"/>
              </a:defRPr>
            </a:lvl2pPr>
            <a:lvl3pPr marL="1143000" indent="-228600" defTabSz="928688">
              <a:defRPr sz="1600">
                <a:solidFill>
                  <a:schemeClr val="tx1"/>
                </a:solidFill>
                <a:latin typeface="Helvetica" panose="020B0604020202020204" pitchFamily="34" charset="0"/>
                <a:ea typeface="ＭＳ Ｐゴシック" panose="020B0600070205080204" pitchFamily="34" charset="-128"/>
              </a:defRPr>
            </a:lvl3pPr>
            <a:lvl4pPr marL="1600200" indent="-228600" defTabSz="928688">
              <a:defRPr sz="1600">
                <a:solidFill>
                  <a:schemeClr val="tx1"/>
                </a:solidFill>
                <a:latin typeface="Helvetica" panose="020B0604020202020204" pitchFamily="34" charset="0"/>
                <a:ea typeface="ＭＳ Ｐゴシック" panose="020B0600070205080204" pitchFamily="34" charset="-128"/>
              </a:defRPr>
            </a:lvl4pPr>
            <a:lvl5pPr marL="2057400" indent="-228600" defTabSz="928688">
              <a:defRPr sz="1600">
                <a:solidFill>
                  <a:schemeClr val="tx1"/>
                </a:solidFill>
                <a:latin typeface="Helvetica" panose="020B0604020202020204" pitchFamily="34" charset="0"/>
                <a:ea typeface="ＭＳ Ｐゴシック" panose="020B0600070205080204" pitchFamily="34" charset="-128"/>
              </a:defRPr>
            </a:lvl5pPr>
            <a:lvl6pPr marL="25146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8688" rtl="0" eaLnBrk="0" fontAlgn="base" latinLnBrk="0" hangingPunct="0">
              <a:lnSpc>
                <a:spcPct val="100000"/>
              </a:lnSpc>
              <a:spcBef>
                <a:spcPct val="0"/>
              </a:spcBef>
              <a:spcAft>
                <a:spcPct val="0"/>
              </a:spcAft>
              <a:buClrTx/>
              <a:buSzTx/>
              <a:buFontTx/>
              <a:buNone/>
              <a:tabLst/>
              <a:defRPr/>
            </a:pPr>
            <a:fld id="{CA9C970B-8220-4517-837F-B56840EC81F1}"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28688" rtl="0" eaLnBrk="0" fontAlgn="base" latinLnBrk="0" hangingPunct="0">
                <a:lnSpc>
                  <a:spcPct val="100000"/>
                </a:lnSpc>
                <a:spcBef>
                  <a:spcPct val="0"/>
                </a:spcBef>
                <a:spcAft>
                  <a:spcPct val="0"/>
                </a:spcAft>
                <a:buClrTx/>
                <a:buSzTx/>
                <a:buFontTx/>
                <a:buNone/>
                <a:tabLst/>
                <a:defRPr/>
              </a:pPr>
              <a:t>8</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13667" name="Rectangle 2"/>
          <p:cNvSpPr>
            <a:spLocks noGrp="1" noRot="1" noChangeAspect="1" noChangeArrowheads="1" noTextEdit="1"/>
          </p:cNvSpPr>
          <p:nvPr>
            <p:ph type="sldImg"/>
          </p:nvPr>
        </p:nvSpPr>
        <p:spPr>
          <a:ln/>
        </p:spPr>
      </p:sp>
      <p:sp>
        <p:nvSpPr>
          <p:cNvPr id="113668"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84159B-745E-E7EF-9C6A-8D07D9BF14F0}"/>
            </a:ext>
          </a:extLst>
        </p:cNvPr>
        <p:cNvGrpSpPr/>
        <p:nvPr/>
      </p:nvGrpSpPr>
      <p:grpSpPr>
        <a:xfrm>
          <a:off x="0" y="0"/>
          <a:ext cx="0" cy="0"/>
          <a:chOff x="0" y="0"/>
          <a:chExt cx="0" cy="0"/>
        </a:xfrm>
      </p:grpSpPr>
      <p:sp>
        <p:nvSpPr>
          <p:cNvPr id="112641" name="Rectangle 7">
            <a:extLst>
              <a:ext uri="{FF2B5EF4-FFF2-40B4-BE49-F238E27FC236}">
                <a16:creationId xmlns:a16="http://schemas.microsoft.com/office/drawing/2014/main" id="{70BE2C12-412A-03CD-5205-5C4798942C8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49F5A96B-D536-4BD1-BFE1-FD6DBF117D8A}"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56</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12642" name="Rectangle 2">
            <a:extLst>
              <a:ext uri="{FF2B5EF4-FFF2-40B4-BE49-F238E27FC236}">
                <a16:creationId xmlns:a16="http://schemas.microsoft.com/office/drawing/2014/main" id="{C6DC27B1-4DDC-1123-D9DE-B2D3B57E8D69}"/>
              </a:ext>
            </a:extLst>
          </p:cNvPr>
          <p:cNvSpPr>
            <a:spLocks noGrp="1" noRot="1" noChangeAspect="1" noChangeArrowheads="1" noTextEdit="1"/>
          </p:cNvSpPr>
          <p:nvPr>
            <p:ph type="sldImg"/>
          </p:nvPr>
        </p:nvSpPr>
        <p:spPr>
          <a:xfrm>
            <a:off x="1187450" y="703263"/>
            <a:ext cx="4622800" cy="3467100"/>
          </a:xfrm>
          <a:ln/>
        </p:spPr>
      </p:sp>
      <p:sp>
        <p:nvSpPr>
          <p:cNvPr id="112643" name="Rectangle 3">
            <a:extLst>
              <a:ext uri="{FF2B5EF4-FFF2-40B4-BE49-F238E27FC236}">
                <a16:creationId xmlns:a16="http://schemas.microsoft.com/office/drawing/2014/main" id="{82DE0FE3-4E2D-E8F9-025A-136EACA4D473}"/>
              </a:ext>
            </a:extLst>
          </p:cNvPr>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92701107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D9FF60-5D03-06C3-CAB5-79B37A9F794B}"/>
            </a:ext>
          </a:extLst>
        </p:cNvPr>
        <p:cNvGrpSpPr/>
        <p:nvPr/>
      </p:nvGrpSpPr>
      <p:grpSpPr>
        <a:xfrm>
          <a:off x="0" y="0"/>
          <a:ext cx="0" cy="0"/>
          <a:chOff x="0" y="0"/>
          <a:chExt cx="0" cy="0"/>
        </a:xfrm>
      </p:grpSpPr>
      <p:sp>
        <p:nvSpPr>
          <p:cNvPr id="219137" name="Slide Image Placeholder 1">
            <a:extLst>
              <a:ext uri="{FF2B5EF4-FFF2-40B4-BE49-F238E27FC236}">
                <a16:creationId xmlns:a16="http://schemas.microsoft.com/office/drawing/2014/main" id="{5B323B40-759B-82D6-AD35-6AF46BA48122}"/>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a:extLst>
              <a:ext uri="{FF2B5EF4-FFF2-40B4-BE49-F238E27FC236}">
                <a16:creationId xmlns:a16="http://schemas.microsoft.com/office/drawing/2014/main" id="{A0D3F94D-5A0F-4C38-DBE5-506402AE56B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a:extLst>
              <a:ext uri="{FF2B5EF4-FFF2-40B4-BE49-F238E27FC236}">
                <a16:creationId xmlns:a16="http://schemas.microsoft.com/office/drawing/2014/main" id="{5C9001B4-A683-3B68-A4CF-9E33F5C216A7}"/>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58</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65319326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E03EDD-57E3-6372-4464-DBE1D852C78A}"/>
            </a:ext>
          </a:extLst>
        </p:cNvPr>
        <p:cNvGrpSpPr/>
        <p:nvPr/>
      </p:nvGrpSpPr>
      <p:grpSpPr>
        <a:xfrm>
          <a:off x="0" y="0"/>
          <a:ext cx="0" cy="0"/>
          <a:chOff x="0" y="0"/>
          <a:chExt cx="0" cy="0"/>
        </a:xfrm>
      </p:grpSpPr>
      <p:sp>
        <p:nvSpPr>
          <p:cNvPr id="119809" name="Rectangle 7">
            <a:extLst>
              <a:ext uri="{FF2B5EF4-FFF2-40B4-BE49-F238E27FC236}">
                <a16:creationId xmlns:a16="http://schemas.microsoft.com/office/drawing/2014/main" id="{9BF2B5C7-A253-5B8F-01FA-D926C2E3AED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E1EC66B5-496A-4DFA-A4FD-C9C9DB749726}"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59</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19810" name="Rectangle 2">
            <a:extLst>
              <a:ext uri="{FF2B5EF4-FFF2-40B4-BE49-F238E27FC236}">
                <a16:creationId xmlns:a16="http://schemas.microsoft.com/office/drawing/2014/main" id="{40C21FE0-D65C-AE79-EB6D-F5143DF73820}"/>
              </a:ext>
            </a:extLst>
          </p:cNvPr>
          <p:cNvSpPr>
            <a:spLocks noGrp="1" noRot="1" noChangeAspect="1" noChangeArrowheads="1" noTextEdit="1"/>
          </p:cNvSpPr>
          <p:nvPr>
            <p:ph type="sldImg"/>
          </p:nvPr>
        </p:nvSpPr>
        <p:spPr>
          <a:xfrm>
            <a:off x="417513" y="703263"/>
            <a:ext cx="6162675" cy="3467100"/>
          </a:xfrm>
          <a:ln/>
        </p:spPr>
      </p:sp>
      <p:sp>
        <p:nvSpPr>
          <p:cNvPr id="119811" name="Rectangle 3">
            <a:extLst>
              <a:ext uri="{FF2B5EF4-FFF2-40B4-BE49-F238E27FC236}">
                <a16:creationId xmlns:a16="http://schemas.microsoft.com/office/drawing/2014/main" id="{5B536D90-69C6-BAEC-2C65-131E5A134493}"/>
              </a:ext>
            </a:extLst>
          </p:cNvPr>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74128237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588312-7665-CBC0-67DE-E66525C16711}"/>
            </a:ext>
          </a:extLst>
        </p:cNvPr>
        <p:cNvGrpSpPr/>
        <p:nvPr/>
      </p:nvGrpSpPr>
      <p:grpSpPr>
        <a:xfrm>
          <a:off x="0" y="0"/>
          <a:ext cx="0" cy="0"/>
          <a:chOff x="0" y="0"/>
          <a:chExt cx="0" cy="0"/>
        </a:xfrm>
      </p:grpSpPr>
      <p:sp>
        <p:nvSpPr>
          <p:cNvPr id="120833" name="Rectangle 7">
            <a:extLst>
              <a:ext uri="{FF2B5EF4-FFF2-40B4-BE49-F238E27FC236}">
                <a16:creationId xmlns:a16="http://schemas.microsoft.com/office/drawing/2014/main" id="{A90ADFEE-8337-EDAA-1938-AB7E6F786E2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CC28A594-5C4C-4CC5-9AFF-729E174611A7}"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60</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20834" name="Rectangle 2">
            <a:extLst>
              <a:ext uri="{FF2B5EF4-FFF2-40B4-BE49-F238E27FC236}">
                <a16:creationId xmlns:a16="http://schemas.microsoft.com/office/drawing/2014/main" id="{4C94BFDD-6011-9453-2EFE-15FF0DA2BDEC}"/>
              </a:ext>
            </a:extLst>
          </p:cNvPr>
          <p:cNvSpPr>
            <a:spLocks noGrp="1" noRot="1" noChangeAspect="1" noChangeArrowheads="1" noTextEdit="1"/>
          </p:cNvSpPr>
          <p:nvPr>
            <p:ph type="sldImg"/>
          </p:nvPr>
        </p:nvSpPr>
        <p:spPr>
          <a:xfrm>
            <a:off x="1187450" y="703263"/>
            <a:ext cx="4622800" cy="3467100"/>
          </a:xfrm>
          <a:ln/>
        </p:spPr>
      </p:sp>
      <p:sp>
        <p:nvSpPr>
          <p:cNvPr id="120835" name="Rectangle 3">
            <a:extLst>
              <a:ext uri="{FF2B5EF4-FFF2-40B4-BE49-F238E27FC236}">
                <a16:creationId xmlns:a16="http://schemas.microsoft.com/office/drawing/2014/main" id="{9DFB921E-8C9D-9AE1-A05E-8A5F5F70E060}"/>
              </a:ext>
            </a:extLst>
          </p:cNvPr>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09904831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2A82FB-DE32-C902-CB49-F26ADB44AEC1}"/>
            </a:ext>
          </a:extLst>
        </p:cNvPr>
        <p:cNvGrpSpPr/>
        <p:nvPr/>
      </p:nvGrpSpPr>
      <p:grpSpPr>
        <a:xfrm>
          <a:off x="0" y="0"/>
          <a:ext cx="0" cy="0"/>
          <a:chOff x="0" y="0"/>
          <a:chExt cx="0" cy="0"/>
        </a:xfrm>
      </p:grpSpPr>
      <p:sp>
        <p:nvSpPr>
          <p:cNvPr id="121857" name="Rectangle 7">
            <a:extLst>
              <a:ext uri="{FF2B5EF4-FFF2-40B4-BE49-F238E27FC236}">
                <a16:creationId xmlns:a16="http://schemas.microsoft.com/office/drawing/2014/main" id="{9C6865EB-ADA2-F3BC-9EA6-4F74FC10E5C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1587C772-E716-48B1-8B14-2B8B491527E1}"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61</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21858" name="Rectangle 2">
            <a:extLst>
              <a:ext uri="{FF2B5EF4-FFF2-40B4-BE49-F238E27FC236}">
                <a16:creationId xmlns:a16="http://schemas.microsoft.com/office/drawing/2014/main" id="{E3FC2788-0DF9-83A6-E615-364321298C1A}"/>
              </a:ext>
            </a:extLst>
          </p:cNvPr>
          <p:cNvSpPr>
            <a:spLocks noGrp="1" noRot="1" noChangeAspect="1" noChangeArrowheads="1" noTextEdit="1"/>
          </p:cNvSpPr>
          <p:nvPr>
            <p:ph type="sldImg"/>
          </p:nvPr>
        </p:nvSpPr>
        <p:spPr>
          <a:xfrm>
            <a:off x="1187450" y="703263"/>
            <a:ext cx="4622800" cy="3467100"/>
          </a:xfrm>
          <a:ln/>
        </p:spPr>
      </p:sp>
      <p:sp>
        <p:nvSpPr>
          <p:cNvPr id="121859" name="Rectangle 3">
            <a:extLst>
              <a:ext uri="{FF2B5EF4-FFF2-40B4-BE49-F238E27FC236}">
                <a16:creationId xmlns:a16="http://schemas.microsoft.com/office/drawing/2014/main" id="{FFFDFE55-E3E3-3313-6CE5-4B2466998874}"/>
              </a:ext>
            </a:extLst>
          </p:cNvPr>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02892723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0C0B71-36E5-6B95-8CA1-8737B007EC35}"/>
            </a:ext>
          </a:extLst>
        </p:cNvPr>
        <p:cNvGrpSpPr/>
        <p:nvPr/>
      </p:nvGrpSpPr>
      <p:grpSpPr>
        <a:xfrm>
          <a:off x="0" y="0"/>
          <a:ext cx="0" cy="0"/>
          <a:chOff x="0" y="0"/>
          <a:chExt cx="0" cy="0"/>
        </a:xfrm>
      </p:grpSpPr>
      <p:sp>
        <p:nvSpPr>
          <p:cNvPr id="122881" name="Rectangle 7">
            <a:extLst>
              <a:ext uri="{FF2B5EF4-FFF2-40B4-BE49-F238E27FC236}">
                <a16:creationId xmlns:a16="http://schemas.microsoft.com/office/drawing/2014/main" id="{4A5E626B-3A67-E754-F965-5D754FEA69B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DB73D505-32CE-4342-9FBB-4D733E4A306A}"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62</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22882" name="Rectangle 2">
            <a:extLst>
              <a:ext uri="{FF2B5EF4-FFF2-40B4-BE49-F238E27FC236}">
                <a16:creationId xmlns:a16="http://schemas.microsoft.com/office/drawing/2014/main" id="{14D54356-8D8C-ED87-D120-F577CEF1C90E}"/>
              </a:ext>
            </a:extLst>
          </p:cNvPr>
          <p:cNvSpPr>
            <a:spLocks noGrp="1" noRot="1" noChangeAspect="1" noChangeArrowheads="1" noTextEdit="1"/>
          </p:cNvSpPr>
          <p:nvPr>
            <p:ph type="sldImg"/>
          </p:nvPr>
        </p:nvSpPr>
        <p:spPr>
          <a:xfrm>
            <a:off x="1187450" y="703263"/>
            <a:ext cx="4622800" cy="3467100"/>
          </a:xfrm>
          <a:ln/>
        </p:spPr>
      </p:sp>
      <p:sp>
        <p:nvSpPr>
          <p:cNvPr id="122883" name="Rectangle 3">
            <a:extLst>
              <a:ext uri="{FF2B5EF4-FFF2-40B4-BE49-F238E27FC236}">
                <a16:creationId xmlns:a16="http://schemas.microsoft.com/office/drawing/2014/main" id="{AA9EC05D-4A7F-16F3-EE5A-CFFF1DED724B}"/>
              </a:ext>
            </a:extLst>
          </p:cNvPr>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36371177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C26C82-961A-082D-F1D3-87D9C8B07281}"/>
            </a:ext>
          </a:extLst>
        </p:cNvPr>
        <p:cNvGrpSpPr/>
        <p:nvPr/>
      </p:nvGrpSpPr>
      <p:grpSpPr>
        <a:xfrm>
          <a:off x="0" y="0"/>
          <a:ext cx="0" cy="0"/>
          <a:chOff x="0" y="0"/>
          <a:chExt cx="0" cy="0"/>
        </a:xfrm>
      </p:grpSpPr>
      <p:sp>
        <p:nvSpPr>
          <p:cNvPr id="123905" name="Rectangle 7">
            <a:extLst>
              <a:ext uri="{FF2B5EF4-FFF2-40B4-BE49-F238E27FC236}">
                <a16:creationId xmlns:a16="http://schemas.microsoft.com/office/drawing/2014/main" id="{18D39AA3-5F91-DC17-CADD-D8E60332C2C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09F72C28-435E-48F3-8A89-FA84DE6D50F0}"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63</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23906" name="Rectangle 2">
            <a:extLst>
              <a:ext uri="{FF2B5EF4-FFF2-40B4-BE49-F238E27FC236}">
                <a16:creationId xmlns:a16="http://schemas.microsoft.com/office/drawing/2014/main" id="{CBDDC7A4-632F-6A49-DAE3-A21895ED724D}"/>
              </a:ext>
            </a:extLst>
          </p:cNvPr>
          <p:cNvSpPr>
            <a:spLocks noGrp="1" noRot="1" noChangeAspect="1" noChangeArrowheads="1" noTextEdit="1"/>
          </p:cNvSpPr>
          <p:nvPr>
            <p:ph type="sldImg"/>
          </p:nvPr>
        </p:nvSpPr>
        <p:spPr>
          <a:xfrm>
            <a:off x="1187450" y="703263"/>
            <a:ext cx="4622800" cy="3467100"/>
          </a:xfrm>
          <a:ln/>
        </p:spPr>
      </p:sp>
      <p:sp>
        <p:nvSpPr>
          <p:cNvPr id="123907" name="Rectangle 3">
            <a:extLst>
              <a:ext uri="{FF2B5EF4-FFF2-40B4-BE49-F238E27FC236}">
                <a16:creationId xmlns:a16="http://schemas.microsoft.com/office/drawing/2014/main" id="{340BA6EC-C315-A3D7-FC0F-ABAB9CF0A64D}"/>
              </a:ext>
            </a:extLst>
          </p:cNvPr>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96814554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C1668D-EE56-94F3-02CB-6046AD945F52}"/>
            </a:ext>
          </a:extLst>
        </p:cNvPr>
        <p:cNvGrpSpPr/>
        <p:nvPr/>
      </p:nvGrpSpPr>
      <p:grpSpPr>
        <a:xfrm>
          <a:off x="0" y="0"/>
          <a:ext cx="0" cy="0"/>
          <a:chOff x="0" y="0"/>
          <a:chExt cx="0" cy="0"/>
        </a:xfrm>
      </p:grpSpPr>
      <p:sp>
        <p:nvSpPr>
          <p:cNvPr id="124929" name="Rectangle 7">
            <a:extLst>
              <a:ext uri="{FF2B5EF4-FFF2-40B4-BE49-F238E27FC236}">
                <a16:creationId xmlns:a16="http://schemas.microsoft.com/office/drawing/2014/main" id="{9B93E815-17A4-89B1-0258-817B19DB6BA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00277F58-77E1-4C2D-AA8D-E0F71D072D2F}"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64</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24930" name="Rectangle 2">
            <a:extLst>
              <a:ext uri="{FF2B5EF4-FFF2-40B4-BE49-F238E27FC236}">
                <a16:creationId xmlns:a16="http://schemas.microsoft.com/office/drawing/2014/main" id="{A28D9B43-BEA8-CE4E-8DB8-C0DB75073C7C}"/>
              </a:ext>
            </a:extLst>
          </p:cNvPr>
          <p:cNvSpPr>
            <a:spLocks noGrp="1" noRot="1" noChangeAspect="1" noChangeArrowheads="1" noTextEdit="1"/>
          </p:cNvSpPr>
          <p:nvPr>
            <p:ph type="sldImg"/>
          </p:nvPr>
        </p:nvSpPr>
        <p:spPr>
          <a:ln/>
        </p:spPr>
      </p:sp>
      <p:sp>
        <p:nvSpPr>
          <p:cNvPr id="124931" name="Rectangle 3">
            <a:extLst>
              <a:ext uri="{FF2B5EF4-FFF2-40B4-BE49-F238E27FC236}">
                <a16:creationId xmlns:a16="http://schemas.microsoft.com/office/drawing/2014/main" id="{638A2CAE-ED51-4C94-DE2C-D53C1900C22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21945485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F491DB-209C-F8DC-684E-E5FA2B33A3D7}"/>
            </a:ext>
          </a:extLst>
        </p:cNvPr>
        <p:cNvGrpSpPr/>
        <p:nvPr/>
      </p:nvGrpSpPr>
      <p:grpSpPr>
        <a:xfrm>
          <a:off x="0" y="0"/>
          <a:ext cx="0" cy="0"/>
          <a:chOff x="0" y="0"/>
          <a:chExt cx="0" cy="0"/>
        </a:xfrm>
      </p:grpSpPr>
      <p:sp>
        <p:nvSpPr>
          <p:cNvPr id="125953" name="Rectangle 7">
            <a:extLst>
              <a:ext uri="{FF2B5EF4-FFF2-40B4-BE49-F238E27FC236}">
                <a16:creationId xmlns:a16="http://schemas.microsoft.com/office/drawing/2014/main" id="{0D70E564-B902-2B0D-00E5-140B83ED09B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D410D3E1-634F-440C-A0CF-65534204DEA9}"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65</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25954" name="Rectangle 2">
            <a:extLst>
              <a:ext uri="{FF2B5EF4-FFF2-40B4-BE49-F238E27FC236}">
                <a16:creationId xmlns:a16="http://schemas.microsoft.com/office/drawing/2014/main" id="{C1E373CD-BE8D-14CD-0EA9-874738F67C78}"/>
              </a:ext>
            </a:extLst>
          </p:cNvPr>
          <p:cNvSpPr>
            <a:spLocks noGrp="1" noRot="1" noChangeAspect="1" noChangeArrowheads="1" noTextEdit="1"/>
          </p:cNvSpPr>
          <p:nvPr>
            <p:ph type="sldImg"/>
          </p:nvPr>
        </p:nvSpPr>
        <p:spPr>
          <a:xfrm>
            <a:off x="1187450" y="703263"/>
            <a:ext cx="4622800" cy="3467100"/>
          </a:xfrm>
          <a:ln/>
        </p:spPr>
      </p:sp>
      <p:sp>
        <p:nvSpPr>
          <p:cNvPr id="125955" name="Rectangle 3">
            <a:extLst>
              <a:ext uri="{FF2B5EF4-FFF2-40B4-BE49-F238E27FC236}">
                <a16:creationId xmlns:a16="http://schemas.microsoft.com/office/drawing/2014/main" id="{3667B40F-4A5A-0249-22D1-D5027431EAD4}"/>
              </a:ext>
            </a:extLst>
          </p:cNvPr>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3725030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066BAC-0F1A-5845-6FB8-88C327E3B891}"/>
            </a:ext>
          </a:extLst>
        </p:cNvPr>
        <p:cNvGrpSpPr/>
        <p:nvPr/>
      </p:nvGrpSpPr>
      <p:grpSpPr>
        <a:xfrm>
          <a:off x="0" y="0"/>
          <a:ext cx="0" cy="0"/>
          <a:chOff x="0" y="0"/>
          <a:chExt cx="0" cy="0"/>
        </a:xfrm>
      </p:grpSpPr>
      <p:sp>
        <p:nvSpPr>
          <p:cNvPr id="126977" name="Rectangle 7">
            <a:extLst>
              <a:ext uri="{FF2B5EF4-FFF2-40B4-BE49-F238E27FC236}">
                <a16:creationId xmlns:a16="http://schemas.microsoft.com/office/drawing/2014/main" id="{57D1DE4B-F8F9-8592-D652-D837DBF8D09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444FBF46-7A78-4FD0-B340-062C348F6B65}"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66</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26978" name="Rectangle 2">
            <a:extLst>
              <a:ext uri="{FF2B5EF4-FFF2-40B4-BE49-F238E27FC236}">
                <a16:creationId xmlns:a16="http://schemas.microsoft.com/office/drawing/2014/main" id="{6C01197E-855D-1FC9-44CB-F7472E89545A}"/>
              </a:ext>
            </a:extLst>
          </p:cNvPr>
          <p:cNvSpPr>
            <a:spLocks noGrp="1" noRot="1" noChangeAspect="1" noChangeArrowheads="1" noTextEdit="1"/>
          </p:cNvSpPr>
          <p:nvPr>
            <p:ph type="sldImg"/>
          </p:nvPr>
        </p:nvSpPr>
        <p:spPr>
          <a:xfrm>
            <a:off x="1187450" y="703263"/>
            <a:ext cx="4622800" cy="3467100"/>
          </a:xfrm>
          <a:ln/>
        </p:spPr>
      </p:sp>
      <p:sp>
        <p:nvSpPr>
          <p:cNvPr id="126979" name="Rectangle 3">
            <a:extLst>
              <a:ext uri="{FF2B5EF4-FFF2-40B4-BE49-F238E27FC236}">
                <a16:creationId xmlns:a16="http://schemas.microsoft.com/office/drawing/2014/main" id="{91970AE9-27C1-C615-DA5D-C16CCF4EDC4A}"/>
              </a:ext>
            </a:extLst>
          </p:cNvPr>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5535008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6093">
              <a:defRPr sz="1600">
                <a:solidFill>
                  <a:schemeClr val="tx1"/>
                </a:solidFill>
                <a:latin typeface="Helvetica" panose="020B0604020202020204" pitchFamily="34" charset="0"/>
                <a:ea typeface="ＭＳ Ｐゴシック" panose="020B0600070205080204" pitchFamily="34" charset="-128"/>
              </a:defRPr>
            </a:lvl1pPr>
            <a:lvl2pPr marL="750157" indent="-288522" defTabSz="936093">
              <a:defRPr sz="1600">
                <a:solidFill>
                  <a:schemeClr val="tx1"/>
                </a:solidFill>
                <a:latin typeface="Helvetica" panose="020B0604020202020204" pitchFamily="34" charset="0"/>
                <a:ea typeface="ＭＳ Ｐゴシック" panose="020B0600070205080204" pitchFamily="34" charset="-128"/>
              </a:defRPr>
            </a:lvl2pPr>
            <a:lvl3pPr marL="1154087" indent="-230817" defTabSz="936093">
              <a:defRPr sz="1600">
                <a:solidFill>
                  <a:schemeClr val="tx1"/>
                </a:solidFill>
                <a:latin typeface="Helvetica" panose="020B0604020202020204" pitchFamily="34" charset="0"/>
                <a:ea typeface="ＭＳ Ｐゴシック" panose="020B0600070205080204" pitchFamily="34" charset="-128"/>
              </a:defRPr>
            </a:lvl3pPr>
            <a:lvl4pPr marL="1615722" indent="-230817" defTabSz="936093">
              <a:defRPr sz="1600">
                <a:solidFill>
                  <a:schemeClr val="tx1"/>
                </a:solidFill>
                <a:latin typeface="Helvetica" panose="020B0604020202020204" pitchFamily="34" charset="0"/>
                <a:ea typeface="ＭＳ Ｐゴシック" panose="020B0600070205080204" pitchFamily="34" charset="-128"/>
              </a:defRPr>
            </a:lvl4pPr>
            <a:lvl5pPr marL="2077357" indent="-230817" defTabSz="936093">
              <a:defRPr sz="1600">
                <a:solidFill>
                  <a:schemeClr val="tx1"/>
                </a:solidFill>
                <a:latin typeface="Helvetica" panose="020B0604020202020204" pitchFamily="34" charset="0"/>
                <a:ea typeface="ＭＳ Ｐゴシック" panose="020B0600070205080204" pitchFamily="34" charset="-128"/>
              </a:defRPr>
            </a:lvl5pPr>
            <a:lvl6pPr marL="2538992"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3000626"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62261"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923896"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6093" rtl="0" eaLnBrk="0" fontAlgn="base" latinLnBrk="0" hangingPunct="0">
              <a:lnSpc>
                <a:spcPct val="100000"/>
              </a:lnSpc>
              <a:spcBef>
                <a:spcPct val="0"/>
              </a:spcBef>
              <a:spcAft>
                <a:spcPct val="0"/>
              </a:spcAft>
              <a:buClrTx/>
              <a:buSzTx/>
              <a:buFontTx/>
              <a:buNone/>
              <a:tabLst/>
              <a:defRPr/>
            </a:pPr>
            <a:fld id="{15F59032-4CC8-49AA-B921-0985818A4A69}"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36093" rtl="0" eaLnBrk="0" fontAlgn="base" latinLnBrk="0" hangingPunct="0">
                <a:lnSpc>
                  <a:spcPct val="100000"/>
                </a:lnSpc>
                <a:spcBef>
                  <a:spcPct val="0"/>
                </a:spcBef>
                <a:spcAft>
                  <a:spcPct val="0"/>
                </a:spcAft>
                <a:buClrTx/>
                <a:buSzTx/>
                <a:buFontTx/>
                <a:buNone/>
                <a:tabLst/>
                <a:defRPr/>
              </a:pPr>
              <a:t>10</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46435" name="Rectangle 2"/>
          <p:cNvSpPr>
            <a:spLocks noGrp="1" noRot="1" noChangeAspect="1" noChangeArrowheads="1" noTextEdit="1"/>
          </p:cNvSpPr>
          <p:nvPr>
            <p:ph type="sldImg"/>
          </p:nvPr>
        </p:nvSpPr>
        <p:spPr>
          <a:ln/>
        </p:spPr>
      </p:sp>
      <p:sp>
        <p:nvSpPr>
          <p:cNvPr id="146436" name="Rectangle 3"/>
          <p:cNvSpPr>
            <a:spLocks noGrp="1" noChangeArrowheads="1"/>
          </p:cNvSpPr>
          <p:nvPr>
            <p:ph type="body" idx="1"/>
          </p:nvPr>
        </p:nvSpPr>
        <p:spPr>
          <a:xfrm>
            <a:off x="941979" y="4448101"/>
            <a:ext cx="5193119" cy="421146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5206244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AF05DF-D749-F601-0BB3-109308D4F6BD}"/>
            </a:ext>
          </a:extLst>
        </p:cNvPr>
        <p:cNvGrpSpPr/>
        <p:nvPr/>
      </p:nvGrpSpPr>
      <p:grpSpPr>
        <a:xfrm>
          <a:off x="0" y="0"/>
          <a:ext cx="0" cy="0"/>
          <a:chOff x="0" y="0"/>
          <a:chExt cx="0" cy="0"/>
        </a:xfrm>
      </p:grpSpPr>
      <p:sp>
        <p:nvSpPr>
          <p:cNvPr id="111617" name="Rectangle 7">
            <a:extLst>
              <a:ext uri="{FF2B5EF4-FFF2-40B4-BE49-F238E27FC236}">
                <a16:creationId xmlns:a16="http://schemas.microsoft.com/office/drawing/2014/main" id="{B4B0C339-FD5B-CAB3-3748-979AFCE18BC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0DD8DAD5-EFE6-4531-83B5-A1D07989AD0D}"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67</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11618" name="Rectangle 2">
            <a:extLst>
              <a:ext uri="{FF2B5EF4-FFF2-40B4-BE49-F238E27FC236}">
                <a16:creationId xmlns:a16="http://schemas.microsoft.com/office/drawing/2014/main" id="{40479518-FAB5-0F67-47F6-5F007F9E6338}"/>
              </a:ext>
            </a:extLst>
          </p:cNvPr>
          <p:cNvSpPr>
            <a:spLocks noGrp="1" noRot="1" noChangeAspect="1" noChangeArrowheads="1" noTextEdit="1"/>
          </p:cNvSpPr>
          <p:nvPr>
            <p:ph type="sldImg"/>
          </p:nvPr>
        </p:nvSpPr>
        <p:spPr>
          <a:xfrm>
            <a:off x="1187450" y="703263"/>
            <a:ext cx="4622800" cy="3467100"/>
          </a:xfrm>
          <a:ln/>
        </p:spPr>
      </p:sp>
      <p:sp>
        <p:nvSpPr>
          <p:cNvPr id="111619" name="Rectangle 3">
            <a:extLst>
              <a:ext uri="{FF2B5EF4-FFF2-40B4-BE49-F238E27FC236}">
                <a16:creationId xmlns:a16="http://schemas.microsoft.com/office/drawing/2014/main" id="{C6009746-B427-5BE7-C8BB-521D489B23E6}"/>
              </a:ext>
            </a:extLst>
          </p:cNvPr>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4292421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655CF3-8A94-4AD4-04CC-51B54C7F7270}"/>
            </a:ext>
          </a:extLst>
        </p:cNvPr>
        <p:cNvGrpSpPr/>
        <p:nvPr/>
      </p:nvGrpSpPr>
      <p:grpSpPr>
        <a:xfrm>
          <a:off x="0" y="0"/>
          <a:ext cx="0" cy="0"/>
          <a:chOff x="0" y="0"/>
          <a:chExt cx="0" cy="0"/>
        </a:xfrm>
      </p:grpSpPr>
      <p:sp>
        <p:nvSpPr>
          <p:cNvPr id="112641" name="Rectangle 7">
            <a:extLst>
              <a:ext uri="{FF2B5EF4-FFF2-40B4-BE49-F238E27FC236}">
                <a16:creationId xmlns:a16="http://schemas.microsoft.com/office/drawing/2014/main" id="{7E5E9154-0B05-9029-E33D-10C8A729148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49F5A96B-D536-4BD1-BFE1-FD6DBF117D8A}"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68</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12642" name="Rectangle 2">
            <a:extLst>
              <a:ext uri="{FF2B5EF4-FFF2-40B4-BE49-F238E27FC236}">
                <a16:creationId xmlns:a16="http://schemas.microsoft.com/office/drawing/2014/main" id="{D2BBB29A-CC51-9633-780B-E2F27BE22DDE}"/>
              </a:ext>
            </a:extLst>
          </p:cNvPr>
          <p:cNvSpPr>
            <a:spLocks noGrp="1" noRot="1" noChangeAspect="1" noChangeArrowheads="1" noTextEdit="1"/>
          </p:cNvSpPr>
          <p:nvPr>
            <p:ph type="sldImg"/>
          </p:nvPr>
        </p:nvSpPr>
        <p:spPr>
          <a:xfrm>
            <a:off x="1187450" y="703263"/>
            <a:ext cx="4622800" cy="3467100"/>
          </a:xfrm>
          <a:ln/>
        </p:spPr>
      </p:sp>
      <p:sp>
        <p:nvSpPr>
          <p:cNvPr id="112643" name="Rectangle 3">
            <a:extLst>
              <a:ext uri="{FF2B5EF4-FFF2-40B4-BE49-F238E27FC236}">
                <a16:creationId xmlns:a16="http://schemas.microsoft.com/office/drawing/2014/main" id="{F53C4179-4A54-60EC-88AC-6B6556A178BA}"/>
              </a:ext>
            </a:extLst>
          </p:cNvPr>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41648977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8FA278-8529-91B6-50B7-01FF6B0EF369}"/>
            </a:ext>
          </a:extLst>
        </p:cNvPr>
        <p:cNvGrpSpPr/>
        <p:nvPr/>
      </p:nvGrpSpPr>
      <p:grpSpPr>
        <a:xfrm>
          <a:off x="0" y="0"/>
          <a:ext cx="0" cy="0"/>
          <a:chOff x="0" y="0"/>
          <a:chExt cx="0" cy="0"/>
        </a:xfrm>
      </p:grpSpPr>
      <p:sp>
        <p:nvSpPr>
          <p:cNvPr id="113665" name="Rectangle 7">
            <a:extLst>
              <a:ext uri="{FF2B5EF4-FFF2-40B4-BE49-F238E27FC236}">
                <a16:creationId xmlns:a16="http://schemas.microsoft.com/office/drawing/2014/main" id="{AC968BDE-917B-7A01-0392-76EFDB1FDF5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FC40216D-0A9E-4598-BBBD-B7C39318A82C}"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69</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13666" name="Rectangle 2">
            <a:extLst>
              <a:ext uri="{FF2B5EF4-FFF2-40B4-BE49-F238E27FC236}">
                <a16:creationId xmlns:a16="http://schemas.microsoft.com/office/drawing/2014/main" id="{9E7F66DB-D60E-1014-605D-5B39BF2AE9BF}"/>
              </a:ext>
            </a:extLst>
          </p:cNvPr>
          <p:cNvSpPr>
            <a:spLocks noGrp="1" noRot="1" noChangeAspect="1" noChangeArrowheads="1" noTextEdit="1"/>
          </p:cNvSpPr>
          <p:nvPr>
            <p:ph type="sldImg"/>
          </p:nvPr>
        </p:nvSpPr>
        <p:spPr>
          <a:xfrm>
            <a:off x="1187450" y="703263"/>
            <a:ext cx="4622800" cy="3467100"/>
          </a:xfrm>
          <a:ln/>
        </p:spPr>
      </p:sp>
      <p:sp>
        <p:nvSpPr>
          <p:cNvPr id="113667" name="Rectangle 3">
            <a:extLst>
              <a:ext uri="{FF2B5EF4-FFF2-40B4-BE49-F238E27FC236}">
                <a16:creationId xmlns:a16="http://schemas.microsoft.com/office/drawing/2014/main" id="{F6C09916-1B4D-E396-3649-B9C1134CEF46}"/>
              </a:ext>
            </a:extLst>
          </p:cNvPr>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21482781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3BD135-24FB-3224-B0B1-7F362C3A3664}"/>
            </a:ext>
          </a:extLst>
        </p:cNvPr>
        <p:cNvGrpSpPr/>
        <p:nvPr/>
      </p:nvGrpSpPr>
      <p:grpSpPr>
        <a:xfrm>
          <a:off x="0" y="0"/>
          <a:ext cx="0" cy="0"/>
          <a:chOff x="0" y="0"/>
          <a:chExt cx="0" cy="0"/>
        </a:xfrm>
      </p:grpSpPr>
      <p:sp>
        <p:nvSpPr>
          <p:cNvPr id="114689" name="Rectangle 7">
            <a:extLst>
              <a:ext uri="{FF2B5EF4-FFF2-40B4-BE49-F238E27FC236}">
                <a16:creationId xmlns:a16="http://schemas.microsoft.com/office/drawing/2014/main" id="{8EB930FF-FC1A-0943-AB79-6B85236544B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928C80B3-281C-47A9-A6F3-980AD41E77DF}"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70</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14690" name="Rectangle 2">
            <a:extLst>
              <a:ext uri="{FF2B5EF4-FFF2-40B4-BE49-F238E27FC236}">
                <a16:creationId xmlns:a16="http://schemas.microsoft.com/office/drawing/2014/main" id="{FAF0C557-240F-40B5-B786-56CA64790204}"/>
              </a:ext>
            </a:extLst>
          </p:cNvPr>
          <p:cNvSpPr>
            <a:spLocks noGrp="1" noRot="1" noChangeAspect="1" noChangeArrowheads="1" noTextEdit="1"/>
          </p:cNvSpPr>
          <p:nvPr>
            <p:ph type="sldImg"/>
          </p:nvPr>
        </p:nvSpPr>
        <p:spPr>
          <a:xfrm>
            <a:off x="1187450" y="703263"/>
            <a:ext cx="4622800" cy="3467100"/>
          </a:xfrm>
          <a:ln/>
        </p:spPr>
      </p:sp>
      <p:sp>
        <p:nvSpPr>
          <p:cNvPr id="114691" name="Rectangle 3">
            <a:extLst>
              <a:ext uri="{FF2B5EF4-FFF2-40B4-BE49-F238E27FC236}">
                <a16:creationId xmlns:a16="http://schemas.microsoft.com/office/drawing/2014/main" id="{2A21AC63-C726-76EE-6EE0-0C995A8DBF50}"/>
              </a:ext>
            </a:extLst>
          </p:cNvPr>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17867275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599736-18CD-70F8-05CE-EF6D723679E7}"/>
            </a:ext>
          </a:extLst>
        </p:cNvPr>
        <p:cNvGrpSpPr/>
        <p:nvPr/>
      </p:nvGrpSpPr>
      <p:grpSpPr>
        <a:xfrm>
          <a:off x="0" y="0"/>
          <a:ext cx="0" cy="0"/>
          <a:chOff x="0" y="0"/>
          <a:chExt cx="0" cy="0"/>
        </a:xfrm>
      </p:grpSpPr>
      <p:sp>
        <p:nvSpPr>
          <p:cNvPr id="219137" name="Slide Image Placeholder 1">
            <a:extLst>
              <a:ext uri="{FF2B5EF4-FFF2-40B4-BE49-F238E27FC236}">
                <a16:creationId xmlns:a16="http://schemas.microsoft.com/office/drawing/2014/main" id="{E887E8A4-009B-5FF5-4D87-F70D80D649FF}"/>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a:extLst>
              <a:ext uri="{FF2B5EF4-FFF2-40B4-BE49-F238E27FC236}">
                <a16:creationId xmlns:a16="http://schemas.microsoft.com/office/drawing/2014/main" id="{E0705744-1AEC-8318-BAB7-DC1C30DAF99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a:extLst>
              <a:ext uri="{FF2B5EF4-FFF2-40B4-BE49-F238E27FC236}">
                <a16:creationId xmlns:a16="http://schemas.microsoft.com/office/drawing/2014/main" id="{ABC54604-E64E-EAB5-CB1C-65F5CDFF08E0}"/>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71</a:t>
            </a:fld>
            <a:endParaRPr lang="en-US" altLang="en-US"/>
          </a:p>
        </p:txBody>
      </p:sp>
    </p:spTree>
    <p:extLst>
      <p:ext uri="{BB962C8B-B14F-4D97-AF65-F5344CB8AC3E}">
        <p14:creationId xmlns:p14="http://schemas.microsoft.com/office/powerpoint/2010/main" val="12770712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179" eaLnBrk="0" hangingPunct="0">
              <a:defRPr sz="2400">
                <a:solidFill>
                  <a:schemeClr val="tx1"/>
                </a:solidFill>
                <a:latin typeface="Helvetica" panose="020B0604020202020204" pitchFamily="34" charset="0"/>
                <a:ea typeface="MS PGothic" panose="020B0600070205080204" pitchFamily="34" charset="-128"/>
              </a:defRPr>
            </a:lvl1pPr>
            <a:lvl2pPr marL="742873" indent="-285721" defTabSz="930179" eaLnBrk="0" hangingPunct="0">
              <a:defRPr sz="2400">
                <a:solidFill>
                  <a:schemeClr val="tx1"/>
                </a:solidFill>
                <a:latin typeface="Helvetica" panose="020B0604020202020204" pitchFamily="34" charset="0"/>
                <a:ea typeface="MS PGothic" panose="020B0600070205080204" pitchFamily="34" charset="-128"/>
              </a:defRPr>
            </a:lvl2pPr>
            <a:lvl3pPr marL="1142883" indent="-228577" defTabSz="930179" eaLnBrk="0" hangingPunct="0">
              <a:defRPr sz="2400">
                <a:solidFill>
                  <a:schemeClr val="tx1"/>
                </a:solidFill>
                <a:latin typeface="Helvetica" panose="020B0604020202020204" pitchFamily="34" charset="0"/>
                <a:ea typeface="MS PGothic" panose="020B0600070205080204" pitchFamily="34" charset="-128"/>
              </a:defRPr>
            </a:lvl3pPr>
            <a:lvl4pPr marL="1600036" indent="-228577" defTabSz="930179" eaLnBrk="0" hangingPunct="0">
              <a:defRPr sz="2400">
                <a:solidFill>
                  <a:schemeClr val="tx1"/>
                </a:solidFill>
                <a:latin typeface="Helvetica" panose="020B0604020202020204" pitchFamily="34" charset="0"/>
                <a:ea typeface="MS PGothic" panose="020B0600070205080204" pitchFamily="34" charset="-128"/>
              </a:defRPr>
            </a:lvl4pPr>
            <a:lvl5pPr marL="2057189" indent="-228577" defTabSz="930179" eaLnBrk="0" hangingPunct="0">
              <a:defRPr sz="2400">
                <a:solidFill>
                  <a:schemeClr val="tx1"/>
                </a:solidFill>
                <a:latin typeface="Helvetica" panose="020B0604020202020204" pitchFamily="34" charset="0"/>
                <a:ea typeface="MS PGothic" panose="020B0600070205080204" pitchFamily="34" charset="-128"/>
              </a:defRPr>
            </a:lvl5pPr>
            <a:lvl6pPr marL="2514343"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496"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8649"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5802"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179" rtl="0" eaLnBrk="0" fontAlgn="base" latinLnBrk="0" hangingPunct="0">
              <a:lnSpc>
                <a:spcPct val="100000"/>
              </a:lnSpc>
              <a:spcBef>
                <a:spcPct val="0"/>
              </a:spcBef>
              <a:spcAft>
                <a:spcPct val="0"/>
              </a:spcAft>
              <a:buClrTx/>
              <a:buSzTx/>
              <a:buFontTx/>
              <a:buNone/>
              <a:tabLst/>
              <a:defRPr/>
            </a:pPr>
            <a:fld id="{6CB64798-7BD6-4B88-81ED-0C1AFAB11F92}" type="slidenum">
              <a:rPr kumimoji="0" lang="en-US" altLang="en-US" sz="1300" b="0" i="0" u="none" strike="noStrike" kern="1200" cap="none" spc="0" normalizeH="0" baseline="0" noProof="0">
                <a:ln>
                  <a:noFill/>
                </a:ln>
                <a:solidFill>
                  <a:prstClr val="black"/>
                </a:solidFill>
                <a:effectLst/>
                <a:uLnTx/>
                <a:uFillTx/>
                <a:latin typeface="Times New Roman" panose="02020603050405020304" pitchFamily="18" charset="0"/>
                <a:ea typeface="MS PGothic" panose="020B0600070205080204" pitchFamily="34" charset="-128"/>
                <a:cs typeface="+mn-cs"/>
              </a:rPr>
              <a:pPr marL="0" marR="0" lvl="0" indent="0" algn="r" defTabSz="930179" rtl="0" eaLnBrk="0" fontAlgn="base" latinLnBrk="0" hangingPunct="0">
                <a:lnSpc>
                  <a:spcPct val="100000"/>
                </a:lnSpc>
                <a:spcBef>
                  <a:spcPct val="0"/>
                </a:spcBef>
                <a:spcAft>
                  <a:spcPct val="0"/>
                </a:spcAft>
                <a:buClrTx/>
                <a:buSzTx/>
                <a:buFontTx/>
                <a:buNone/>
                <a:tabLst/>
                <a:defRPr/>
              </a:pPr>
              <a:t>72</a:t>
            </a:fld>
            <a:endParaRPr kumimoji="0" lang="en-US" altLang="en-US" sz="1300" b="0" i="0" u="none" strike="noStrike" kern="1200" cap="none" spc="0" normalizeH="0" baseline="0" noProof="0" dirty="0">
              <a:ln>
                <a:noFill/>
              </a:ln>
              <a:solidFill>
                <a:prstClr val="black"/>
              </a:solidFill>
              <a:effectLst/>
              <a:uLnTx/>
              <a:uFillTx/>
              <a:latin typeface="Times New Roman" panose="02020603050405020304" pitchFamily="18" charset="0"/>
              <a:ea typeface="MS PGothic" panose="020B0600070205080204" pitchFamily="34" charset="-128"/>
              <a:cs typeface="+mn-cs"/>
            </a:endParaRPr>
          </a:p>
        </p:txBody>
      </p:sp>
      <p:sp>
        <p:nvSpPr>
          <p:cNvPr id="33794" name="Rectangle 2"/>
          <p:cNvSpPr>
            <a:spLocks noGrp="1" noRot="1" noChangeAspect="1" noChangeArrowheads="1" noTextEdit="1"/>
          </p:cNvSpPr>
          <p:nvPr>
            <p:ph type="sldImg"/>
          </p:nvPr>
        </p:nvSpPr>
        <p:spPr>
          <a:ln/>
        </p:spPr>
      </p:sp>
      <p:sp>
        <p:nvSpPr>
          <p:cNvPr id="337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57025957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179" eaLnBrk="0" hangingPunct="0">
              <a:defRPr sz="2400">
                <a:solidFill>
                  <a:schemeClr val="tx1"/>
                </a:solidFill>
                <a:latin typeface="Helvetica" panose="020B0604020202020204" pitchFamily="34" charset="0"/>
                <a:ea typeface="MS PGothic" panose="020B0600070205080204" pitchFamily="34" charset="-128"/>
              </a:defRPr>
            </a:lvl1pPr>
            <a:lvl2pPr marL="742873" indent="-285721" defTabSz="930179" eaLnBrk="0" hangingPunct="0">
              <a:defRPr sz="2400">
                <a:solidFill>
                  <a:schemeClr val="tx1"/>
                </a:solidFill>
                <a:latin typeface="Helvetica" panose="020B0604020202020204" pitchFamily="34" charset="0"/>
                <a:ea typeface="MS PGothic" panose="020B0600070205080204" pitchFamily="34" charset="-128"/>
              </a:defRPr>
            </a:lvl2pPr>
            <a:lvl3pPr marL="1142883" indent="-228577" defTabSz="930179" eaLnBrk="0" hangingPunct="0">
              <a:defRPr sz="2400">
                <a:solidFill>
                  <a:schemeClr val="tx1"/>
                </a:solidFill>
                <a:latin typeface="Helvetica" panose="020B0604020202020204" pitchFamily="34" charset="0"/>
                <a:ea typeface="MS PGothic" panose="020B0600070205080204" pitchFamily="34" charset="-128"/>
              </a:defRPr>
            </a:lvl3pPr>
            <a:lvl4pPr marL="1600036" indent="-228577" defTabSz="930179" eaLnBrk="0" hangingPunct="0">
              <a:defRPr sz="2400">
                <a:solidFill>
                  <a:schemeClr val="tx1"/>
                </a:solidFill>
                <a:latin typeface="Helvetica" panose="020B0604020202020204" pitchFamily="34" charset="0"/>
                <a:ea typeface="MS PGothic" panose="020B0600070205080204" pitchFamily="34" charset="-128"/>
              </a:defRPr>
            </a:lvl4pPr>
            <a:lvl5pPr marL="2057189" indent="-228577" defTabSz="930179" eaLnBrk="0" hangingPunct="0">
              <a:defRPr sz="2400">
                <a:solidFill>
                  <a:schemeClr val="tx1"/>
                </a:solidFill>
                <a:latin typeface="Helvetica" panose="020B0604020202020204" pitchFamily="34" charset="0"/>
                <a:ea typeface="MS PGothic" panose="020B0600070205080204" pitchFamily="34" charset="-128"/>
              </a:defRPr>
            </a:lvl5pPr>
            <a:lvl6pPr marL="2514343"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496"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8649"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5802"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179" rtl="0" eaLnBrk="0" fontAlgn="base" latinLnBrk="0" hangingPunct="0">
              <a:lnSpc>
                <a:spcPct val="100000"/>
              </a:lnSpc>
              <a:spcBef>
                <a:spcPct val="0"/>
              </a:spcBef>
              <a:spcAft>
                <a:spcPct val="0"/>
              </a:spcAft>
              <a:buClrTx/>
              <a:buSzTx/>
              <a:buFontTx/>
              <a:buNone/>
              <a:tabLst/>
              <a:defRPr/>
            </a:pPr>
            <a:fld id="{6CB64798-7BD6-4B88-81ED-0C1AFAB11F92}" type="slidenum">
              <a:rPr kumimoji="0" lang="en-US" altLang="en-US" sz="1300" b="0" i="0" u="none" strike="noStrike" kern="1200" cap="none" spc="0" normalizeH="0" baseline="0" noProof="0">
                <a:ln>
                  <a:noFill/>
                </a:ln>
                <a:solidFill>
                  <a:prstClr val="black"/>
                </a:solidFill>
                <a:effectLst/>
                <a:uLnTx/>
                <a:uFillTx/>
                <a:latin typeface="Times New Roman" panose="02020603050405020304" pitchFamily="18" charset="0"/>
                <a:ea typeface="MS PGothic" panose="020B0600070205080204" pitchFamily="34" charset="-128"/>
                <a:cs typeface="+mn-cs"/>
              </a:rPr>
              <a:pPr marL="0" marR="0" lvl="0" indent="0" algn="r" defTabSz="930179" rtl="0" eaLnBrk="0" fontAlgn="base" latinLnBrk="0" hangingPunct="0">
                <a:lnSpc>
                  <a:spcPct val="100000"/>
                </a:lnSpc>
                <a:spcBef>
                  <a:spcPct val="0"/>
                </a:spcBef>
                <a:spcAft>
                  <a:spcPct val="0"/>
                </a:spcAft>
                <a:buClrTx/>
                <a:buSzTx/>
                <a:buFontTx/>
                <a:buNone/>
                <a:tabLst/>
                <a:defRPr/>
              </a:pPr>
              <a:t>73</a:t>
            </a:fld>
            <a:endParaRPr kumimoji="0" lang="en-US" altLang="en-US" sz="1300" b="0" i="0" u="none" strike="noStrike" kern="1200" cap="none" spc="0" normalizeH="0" baseline="0" noProof="0" dirty="0">
              <a:ln>
                <a:noFill/>
              </a:ln>
              <a:solidFill>
                <a:prstClr val="black"/>
              </a:solidFill>
              <a:effectLst/>
              <a:uLnTx/>
              <a:uFillTx/>
              <a:latin typeface="Times New Roman" panose="02020603050405020304" pitchFamily="18" charset="0"/>
              <a:ea typeface="MS PGothic" panose="020B0600070205080204" pitchFamily="34" charset="-128"/>
              <a:cs typeface="+mn-cs"/>
            </a:endParaRPr>
          </a:p>
        </p:txBody>
      </p:sp>
      <p:sp>
        <p:nvSpPr>
          <p:cNvPr id="33794" name="Rectangle 2"/>
          <p:cNvSpPr>
            <a:spLocks noGrp="1" noRot="1" noChangeAspect="1" noChangeArrowheads="1" noTextEdit="1"/>
          </p:cNvSpPr>
          <p:nvPr>
            <p:ph type="sldImg"/>
          </p:nvPr>
        </p:nvSpPr>
        <p:spPr>
          <a:ln/>
        </p:spPr>
      </p:sp>
      <p:sp>
        <p:nvSpPr>
          <p:cNvPr id="337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09668295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DD8CB8-AE75-DCB8-31CC-A5DB91052117}"/>
            </a:ext>
          </a:extLst>
        </p:cNvPr>
        <p:cNvGrpSpPr/>
        <p:nvPr/>
      </p:nvGrpSpPr>
      <p:grpSpPr>
        <a:xfrm>
          <a:off x="0" y="0"/>
          <a:ext cx="0" cy="0"/>
          <a:chOff x="0" y="0"/>
          <a:chExt cx="0" cy="0"/>
        </a:xfrm>
      </p:grpSpPr>
      <p:sp>
        <p:nvSpPr>
          <p:cNvPr id="219137" name="Slide Image Placeholder 1">
            <a:extLst>
              <a:ext uri="{FF2B5EF4-FFF2-40B4-BE49-F238E27FC236}">
                <a16:creationId xmlns:a16="http://schemas.microsoft.com/office/drawing/2014/main" id="{76004EF6-6B47-1197-FEEF-7447ADD318A5}"/>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a:extLst>
              <a:ext uri="{FF2B5EF4-FFF2-40B4-BE49-F238E27FC236}">
                <a16:creationId xmlns:a16="http://schemas.microsoft.com/office/drawing/2014/main" id="{9E80E9A6-56E7-38AF-A79B-DD481AE1FD9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a:extLst>
              <a:ext uri="{FF2B5EF4-FFF2-40B4-BE49-F238E27FC236}">
                <a16:creationId xmlns:a16="http://schemas.microsoft.com/office/drawing/2014/main" id="{F6F35522-F004-2090-7BC3-0831C14EB78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82</a:t>
            </a:fld>
            <a:endParaRPr lang="en-US" altLang="en-US"/>
          </a:p>
        </p:txBody>
      </p:sp>
    </p:spTree>
    <p:extLst>
      <p:ext uri="{BB962C8B-B14F-4D97-AF65-F5344CB8AC3E}">
        <p14:creationId xmlns:p14="http://schemas.microsoft.com/office/powerpoint/2010/main" val="131587345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DF08FA-8E5B-C573-FEBD-5D1BB97C3E66}"/>
            </a:ext>
          </a:extLst>
        </p:cNvPr>
        <p:cNvGrpSpPr/>
        <p:nvPr/>
      </p:nvGrpSpPr>
      <p:grpSpPr>
        <a:xfrm>
          <a:off x="0" y="0"/>
          <a:ext cx="0" cy="0"/>
          <a:chOff x="0" y="0"/>
          <a:chExt cx="0" cy="0"/>
        </a:xfrm>
      </p:grpSpPr>
      <p:sp>
        <p:nvSpPr>
          <p:cNvPr id="219137" name="Slide Image Placeholder 1">
            <a:extLst>
              <a:ext uri="{FF2B5EF4-FFF2-40B4-BE49-F238E27FC236}">
                <a16:creationId xmlns:a16="http://schemas.microsoft.com/office/drawing/2014/main" id="{C28DE188-20E0-CD28-835A-29F94832581B}"/>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a:extLst>
              <a:ext uri="{FF2B5EF4-FFF2-40B4-BE49-F238E27FC236}">
                <a16:creationId xmlns:a16="http://schemas.microsoft.com/office/drawing/2014/main" id="{5C68A883-9FC7-6C52-EA5D-92F6F53D547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a:extLst>
              <a:ext uri="{FF2B5EF4-FFF2-40B4-BE49-F238E27FC236}">
                <a16:creationId xmlns:a16="http://schemas.microsoft.com/office/drawing/2014/main" id="{FA45554B-7F6A-FE5E-CAB8-85A187611DC9}"/>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85</a:t>
            </a:fld>
            <a:endParaRPr lang="en-US" altLang="en-US"/>
          </a:p>
        </p:txBody>
      </p:sp>
    </p:spTree>
    <p:extLst>
      <p:ext uri="{BB962C8B-B14F-4D97-AF65-F5344CB8AC3E}">
        <p14:creationId xmlns:p14="http://schemas.microsoft.com/office/powerpoint/2010/main" val="206757281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12B8D1-BB86-FC9D-7676-0F9EB456F056}"/>
            </a:ext>
          </a:extLst>
        </p:cNvPr>
        <p:cNvGrpSpPr/>
        <p:nvPr/>
      </p:nvGrpSpPr>
      <p:grpSpPr>
        <a:xfrm>
          <a:off x="0" y="0"/>
          <a:ext cx="0" cy="0"/>
          <a:chOff x="0" y="0"/>
          <a:chExt cx="0" cy="0"/>
        </a:xfrm>
      </p:grpSpPr>
      <p:sp>
        <p:nvSpPr>
          <p:cNvPr id="219137" name="Slide Image Placeholder 1">
            <a:extLst>
              <a:ext uri="{FF2B5EF4-FFF2-40B4-BE49-F238E27FC236}">
                <a16:creationId xmlns:a16="http://schemas.microsoft.com/office/drawing/2014/main" id="{836A445D-C478-26D9-2BDE-7E9720A8639C}"/>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a:extLst>
              <a:ext uri="{FF2B5EF4-FFF2-40B4-BE49-F238E27FC236}">
                <a16:creationId xmlns:a16="http://schemas.microsoft.com/office/drawing/2014/main" id="{F1270351-F489-27F5-F33A-2475F1275031}"/>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a:extLst>
              <a:ext uri="{FF2B5EF4-FFF2-40B4-BE49-F238E27FC236}">
                <a16:creationId xmlns:a16="http://schemas.microsoft.com/office/drawing/2014/main" id="{9E60AE6D-F5A6-4B9F-1FBB-928F80FF198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87</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8493419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DB7836-5A38-7E92-0FFE-B9F8C4F4963E}"/>
            </a:ext>
          </a:extLst>
        </p:cNvPr>
        <p:cNvGrpSpPr/>
        <p:nvPr/>
      </p:nvGrpSpPr>
      <p:grpSpPr>
        <a:xfrm>
          <a:off x="0" y="0"/>
          <a:ext cx="0" cy="0"/>
          <a:chOff x="0" y="0"/>
          <a:chExt cx="0" cy="0"/>
        </a:xfrm>
      </p:grpSpPr>
      <p:sp>
        <p:nvSpPr>
          <p:cNvPr id="147458" name="Rectangle 7">
            <a:extLst>
              <a:ext uri="{FF2B5EF4-FFF2-40B4-BE49-F238E27FC236}">
                <a16:creationId xmlns:a16="http://schemas.microsoft.com/office/drawing/2014/main" id="{3E1D96BD-C26F-EC54-8DFB-F55CDD72F5A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6093">
              <a:defRPr sz="1600">
                <a:solidFill>
                  <a:schemeClr val="tx1"/>
                </a:solidFill>
                <a:latin typeface="Helvetica" panose="020B0604020202020204" pitchFamily="34" charset="0"/>
                <a:ea typeface="ＭＳ Ｐゴシック" panose="020B0600070205080204" pitchFamily="34" charset="-128"/>
              </a:defRPr>
            </a:lvl1pPr>
            <a:lvl2pPr marL="750157" indent="-288522" defTabSz="936093">
              <a:defRPr sz="1600">
                <a:solidFill>
                  <a:schemeClr val="tx1"/>
                </a:solidFill>
                <a:latin typeface="Helvetica" panose="020B0604020202020204" pitchFamily="34" charset="0"/>
                <a:ea typeface="ＭＳ Ｐゴシック" panose="020B0600070205080204" pitchFamily="34" charset="-128"/>
              </a:defRPr>
            </a:lvl2pPr>
            <a:lvl3pPr marL="1154087" indent="-230817" defTabSz="936093">
              <a:defRPr sz="1600">
                <a:solidFill>
                  <a:schemeClr val="tx1"/>
                </a:solidFill>
                <a:latin typeface="Helvetica" panose="020B0604020202020204" pitchFamily="34" charset="0"/>
                <a:ea typeface="ＭＳ Ｐゴシック" panose="020B0600070205080204" pitchFamily="34" charset="-128"/>
              </a:defRPr>
            </a:lvl3pPr>
            <a:lvl4pPr marL="1615722" indent="-230817" defTabSz="936093">
              <a:defRPr sz="1600">
                <a:solidFill>
                  <a:schemeClr val="tx1"/>
                </a:solidFill>
                <a:latin typeface="Helvetica" panose="020B0604020202020204" pitchFamily="34" charset="0"/>
                <a:ea typeface="ＭＳ Ｐゴシック" panose="020B0600070205080204" pitchFamily="34" charset="-128"/>
              </a:defRPr>
            </a:lvl4pPr>
            <a:lvl5pPr marL="2077357" indent="-230817" defTabSz="936093">
              <a:defRPr sz="1600">
                <a:solidFill>
                  <a:schemeClr val="tx1"/>
                </a:solidFill>
                <a:latin typeface="Helvetica" panose="020B0604020202020204" pitchFamily="34" charset="0"/>
                <a:ea typeface="ＭＳ Ｐゴシック" panose="020B0600070205080204" pitchFamily="34" charset="-128"/>
              </a:defRPr>
            </a:lvl5pPr>
            <a:lvl6pPr marL="2538992"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3000626"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62261"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923896"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6093" rtl="0" eaLnBrk="0" fontAlgn="base" latinLnBrk="0" hangingPunct="0">
              <a:lnSpc>
                <a:spcPct val="100000"/>
              </a:lnSpc>
              <a:spcBef>
                <a:spcPct val="0"/>
              </a:spcBef>
              <a:spcAft>
                <a:spcPct val="0"/>
              </a:spcAft>
              <a:buClrTx/>
              <a:buSzTx/>
              <a:buFontTx/>
              <a:buNone/>
              <a:tabLst/>
              <a:defRPr/>
            </a:pPr>
            <a:fld id="{4BB37812-7A60-4D4D-B158-CDF22B62669D}"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36093" rtl="0" eaLnBrk="0" fontAlgn="base" latinLnBrk="0" hangingPunct="0">
                <a:lnSpc>
                  <a:spcPct val="100000"/>
                </a:lnSpc>
                <a:spcBef>
                  <a:spcPct val="0"/>
                </a:spcBef>
                <a:spcAft>
                  <a:spcPct val="0"/>
                </a:spcAft>
                <a:buClrTx/>
                <a:buSzTx/>
                <a:buFontTx/>
                <a:buNone/>
                <a:tabLst/>
                <a:defRPr/>
              </a:pPr>
              <a:t>16</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47459" name="Rectangle 2">
            <a:extLst>
              <a:ext uri="{FF2B5EF4-FFF2-40B4-BE49-F238E27FC236}">
                <a16:creationId xmlns:a16="http://schemas.microsoft.com/office/drawing/2014/main" id="{3022D219-4639-DA89-23D4-EB0E188FCEB4}"/>
              </a:ext>
            </a:extLst>
          </p:cNvPr>
          <p:cNvSpPr>
            <a:spLocks noGrp="1" noRot="1" noChangeAspect="1" noChangeArrowheads="1" noTextEdit="1"/>
          </p:cNvSpPr>
          <p:nvPr>
            <p:ph type="sldImg"/>
          </p:nvPr>
        </p:nvSpPr>
        <p:spPr>
          <a:ln/>
        </p:spPr>
      </p:sp>
      <p:sp>
        <p:nvSpPr>
          <p:cNvPr id="147460" name="Rectangle 3">
            <a:extLst>
              <a:ext uri="{FF2B5EF4-FFF2-40B4-BE49-F238E27FC236}">
                <a16:creationId xmlns:a16="http://schemas.microsoft.com/office/drawing/2014/main" id="{6CC52BA9-EF6A-30DC-9824-69E6D1A7F599}"/>
              </a:ext>
            </a:extLst>
          </p:cNvPr>
          <p:cNvSpPr>
            <a:spLocks noGrp="1" noChangeArrowheads="1"/>
          </p:cNvSpPr>
          <p:nvPr>
            <p:ph type="body" idx="1"/>
          </p:nvPr>
        </p:nvSpPr>
        <p:spPr>
          <a:xfrm>
            <a:off x="941979" y="4448101"/>
            <a:ext cx="5193119" cy="421146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412702854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82289B-F753-5F9D-3B94-19C607BF36C7}"/>
            </a:ext>
          </a:extLst>
        </p:cNvPr>
        <p:cNvGrpSpPr/>
        <p:nvPr/>
      </p:nvGrpSpPr>
      <p:grpSpPr>
        <a:xfrm>
          <a:off x="0" y="0"/>
          <a:ext cx="0" cy="0"/>
          <a:chOff x="0" y="0"/>
          <a:chExt cx="0" cy="0"/>
        </a:xfrm>
      </p:grpSpPr>
      <p:sp>
        <p:nvSpPr>
          <p:cNvPr id="219137" name="Slide Image Placeholder 1">
            <a:extLst>
              <a:ext uri="{FF2B5EF4-FFF2-40B4-BE49-F238E27FC236}">
                <a16:creationId xmlns:a16="http://schemas.microsoft.com/office/drawing/2014/main" id="{68D95CA0-F4DC-E3EC-4670-D0B0CA6BFFDD}"/>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a:extLst>
              <a:ext uri="{FF2B5EF4-FFF2-40B4-BE49-F238E27FC236}">
                <a16:creationId xmlns:a16="http://schemas.microsoft.com/office/drawing/2014/main" id="{6A874AAD-1166-4D38-A74E-5D445412429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a:extLst>
              <a:ext uri="{FF2B5EF4-FFF2-40B4-BE49-F238E27FC236}">
                <a16:creationId xmlns:a16="http://schemas.microsoft.com/office/drawing/2014/main" id="{9DA34EE7-4097-FA42-63D0-30F7EC417BF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95</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6380484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1BC2F6-17D3-A800-65C0-E4FBA6C4B469}"/>
            </a:ext>
          </a:extLst>
        </p:cNvPr>
        <p:cNvGrpSpPr/>
        <p:nvPr/>
      </p:nvGrpSpPr>
      <p:grpSpPr>
        <a:xfrm>
          <a:off x="0" y="0"/>
          <a:ext cx="0" cy="0"/>
          <a:chOff x="0" y="0"/>
          <a:chExt cx="0" cy="0"/>
        </a:xfrm>
      </p:grpSpPr>
      <p:sp>
        <p:nvSpPr>
          <p:cNvPr id="148482" name="Rectangle 7">
            <a:extLst>
              <a:ext uri="{FF2B5EF4-FFF2-40B4-BE49-F238E27FC236}">
                <a16:creationId xmlns:a16="http://schemas.microsoft.com/office/drawing/2014/main" id="{1EDD2266-F8D1-D5D8-F0AF-64F69D498D4D}"/>
              </a:ext>
            </a:extLst>
          </p:cNvPr>
          <p:cNvSpPr txBox="1">
            <a:spLocks noGrp="1" noChangeArrowheads="1"/>
          </p:cNvSpPr>
          <p:nvPr/>
        </p:nvSpPr>
        <p:spPr bwMode="auto">
          <a:xfrm>
            <a:off x="4011160" y="8896201"/>
            <a:ext cx="3065916" cy="46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909" tIns="46955" rIns="93909" bIns="46955" anchor="b"/>
          <a:lstStyle>
            <a:lvl1pPr>
              <a:defRPr sz="1600">
                <a:solidFill>
                  <a:schemeClr val="tx1"/>
                </a:solidFill>
                <a:latin typeface="Helvetica" panose="020B0604020202020204" pitchFamily="34" charset="0"/>
                <a:ea typeface="ＭＳ Ｐゴシック" panose="020B0600070205080204" pitchFamily="34" charset="-128"/>
              </a:defRPr>
            </a:lvl1pPr>
            <a:lvl2pPr marL="742950" indent="-285750">
              <a:defRPr sz="1600">
                <a:solidFill>
                  <a:schemeClr val="tx1"/>
                </a:solidFill>
                <a:latin typeface="Helvetica" panose="020B0604020202020204" pitchFamily="34" charset="0"/>
                <a:ea typeface="ＭＳ Ｐゴシック" panose="020B0600070205080204" pitchFamily="34" charset="-128"/>
              </a:defRPr>
            </a:lvl2pPr>
            <a:lvl3pPr marL="1143000" indent="-228600">
              <a:defRPr sz="1600">
                <a:solidFill>
                  <a:schemeClr val="tx1"/>
                </a:solidFill>
                <a:latin typeface="Helvetica" panose="020B0604020202020204" pitchFamily="34" charset="0"/>
                <a:ea typeface="ＭＳ Ｐゴシック" panose="020B0600070205080204" pitchFamily="34" charset="-128"/>
              </a:defRPr>
            </a:lvl3pPr>
            <a:lvl4pPr marL="1600200" indent="-228600">
              <a:defRPr sz="1600">
                <a:solidFill>
                  <a:schemeClr val="tx1"/>
                </a:solidFill>
                <a:latin typeface="Helvetica" panose="020B0604020202020204" pitchFamily="34" charset="0"/>
                <a:ea typeface="ＭＳ Ｐゴシック" panose="020B0600070205080204" pitchFamily="34" charset="-128"/>
              </a:defRPr>
            </a:lvl4pPr>
            <a:lvl5pPr marL="2057400" indent="-228600">
              <a:defRPr sz="1600">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019A4C02-8989-47FD-A904-144A669035C3}"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17</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48483" name="Rectangle 2">
            <a:extLst>
              <a:ext uri="{FF2B5EF4-FFF2-40B4-BE49-F238E27FC236}">
                <a16:creationId xmlns:a16="http://schemas.microsoft.com/office/drawing/2014/main" id="{97CC293C-7505-85FA-23F7-D1AB2014EC7F}"/>
              </a:ext>
            </a:extLst>
          </p:cNvPr>
          <p:cNvSpPr>
            <a:spLocks noGrp="1" noRot="1" noChangeAspect="1" noChangeArrowheads="1" noTextEdit="1"/>
          </p:cNvSpPr>
          <p:nvPr>
            <p:ph type="sldImg"/>
          </p:nvPr>
        </p:nvSpPr>
        <p:spPr>
          <a:ln/>
        </p:spPr>
      </p:sp>
      <p:sp>
        <p:nvSpPr>
          <p:cNvPr id="148484" name="Rectangle 3">
            <a:extLst>
              <a:ext uri="{FF2B5EF4-FFF2-40B4-BE49-F238E27FC236}">
                <a16:creationId xmlns:a16="http://schemas.microsoft.com/office/drawing/2014/main" id="{83063F3B-7514-3F4B-B2B7-98C263D7C6DA}"/>
              </a:ext>
            </a:extLst>
          </p:cNvPr>
          <p:cNvSpPr>
            <a:spLocks noGrp="1" noChangeArrowheads="1"/>
          </p:cNvSpPr>
          <p:nvPr>
            <p:ph type="body" idx="1"/>
          </p:nvPr>
        </p:nvSpPr>
        <p:spPr>
          <a:xfrm>
            <a:off x="941979" y="4448101"/>
            <a:ext cx="5193119" cy="421146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41857354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FF81FA-19E1-0DCE-86DF-BE4950FFA585}"/>
            </a:ext>
          </a:extLst>
        </p:cNvPr>
        <p:cNvGrpSpPr/>
        <p:nvPr/>
      </p:nvGrpSpPr>
      <p:grpSpPr>
        <a:xfrm>
          <a:off x="0" y="0"/>
          <a:ext cx="0" cy="0"/>
          <a:chOff x="0" y="0"/>
          <a:chExt cx="0" cy="0"/>
        </a:xfrm>
      </p:grpSpPr>
      <p:sp>
        <p:nvSpPr>
          <p:cNvPr id="149506" name="Rectangle 7">
            <a:extLst>
              <a:ext uri="{FF2B5EF4-FFF2-40B4-BE49-F238E27FC236}">
                <a16:creationId xmlns:a16="http://schemas.microsoft.com/office/drawing/2014/main" id="{6E20A340-786A-BAFB-C8A5-4B1FB529139E}"/>
              </a:ext>
            </a:extLst>
          </p:cNvPr>
          <p:cNvSpPr txBox="1">
            <a:spLocks noGrp="1" noChangeArrowheads="1"/>
          </p:cNvSpPr>
          <p:nvPr/>
        </p:nvSpPr>
        <p:spPr bwMode="auto">
          <a:xfrm>
            <a:off x="4011160" y="8896201"/>
            <a:ext cx="3065916" cy="46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909" tIns="46955" rIns="93909" bIns="46955" anchor="b"/>
          <a:lstStyle>
            <a:lvl1pPr>
              <a:defRPr sz="1600">
                <a:solidFill>
                  <a:schemeClr val="tx1"/>
                </a:solidFill>
                <a:latin typeface="Helvetica" panose="020B0604020202020204" pitchFamily="34" charset="0"/>
                <a:ea typeface="ＭＳ Ｐゴシック" panose="020B0600070205080204" pitchFamily="34" charset="-128"/>
              </a:defRPr>
            </a:lvl1pPr>
            <a:lvl2pPr marL="742950" indent="-285750">
              <a:defRPr sz="1600">
                <a:solidFill>
                  <a:schemeClr val="tx1"/>
                </a:solidFill>
                <a:latin typeface="Helvetica" panose="020B0604020202020204" pitchFamily="34" charset="0"/>
                <a:ea typeface="ＭＳ Ｐゴシック" panose="020B0600070205080204" pitchFamily="34" charset="-128"/>
              </a:defRPr>
            </a:lvl2pPr>
            <a:lvl3pPr marL="1143000" indent="-228600">
              <a:defRPr sz="1600">
                <a:solidFill>
                  <a:schemeClr val="tx1"/>
                </a:solidFill>
                <a:latin typeface="Helvetica" panose="020B0604020202020204" pitchFamily="34" charset="0"/>
                <a:ea typeface="ＭＳ Ｐゴシック" panose="020B0600070205080204" pitchFamily="34" charset="-128"/>
              </a:defRPr>
            </a:lvl3pPr>
            <a:lvl4pPr marL="1600200" indent="-228600">
              <a:defRPr sz="1600">
                <a:solidFill>
                  <a:schemeClr val="tx1"/>
                </a:solidFill>
                <a:latin typeface="Helvetica" panose="020B0604020202020204" pitchFamily="34" charset="0"/>
                <a:ea typeface="ＭＳ Ｐゴシック" panose="020B0600070205080204" pitchFamily="34" charset="-128"/>
              </a:defRPr>
            </a:lvl4pPr>
            <a:lvl5pPr marL="2057400" indent="-228600">
              <a:defRPr sz="1600">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36AEDBC9-C94E-4A98-8290-172F520CC2AF}"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18</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49507" name="Rectangle 2">
            <a:extLst>
              <a:ext uri="{FF2B5EF4-FFF2-40B4-BE49-F238E27FC236}">
                <a16:creationId xmlns:a16="http://schemas.microsoft.com/office/drawing/2014/main" id="{73C091DA-2E70-7CB8-6E78-F6696650497D}"/>
              </a:ext>
            </a:extLst>
          </p:cNvPr>
          <p:cNvSpPr>
            <a:spLocks noGrp="1" noRot="1" noChangeAspect="1" noChangeArrowheads="1" noTextEdit="1"/>
          </p:cNvSpPr>
          <p:nvPr>
            <p:ph type="sldImg"/>
          </p:nvPr>
        </p:nvSpPr>
        <p:spPr>
          <a:ln/>
        </p:spPr>
      </p:sp>
      <p:sp>
        <p:nvSpPr>
          <p:cNvPr id="149508" name="Rectangle 3">
            <a:extLst>
              <a:ext uri="{FF2B5EF4-FFF2-40B4-BE49-F238E27FC236}">
                <a16:creationId xmlns:a16="http://schemas.microsoft.com/office/drawing/2014/main" id="{D8DCBFBB-8C0B-9BF7-3C69-E450063C27A4}"/>
              </a:ext>
            </a:extLst>
          </p:cNvPr>
          <p:cNvSpPr>
            <a:spLocks noGrp="1" noChangeArrowheads="1"/>
          </p:cNvSpPr>
          <p:nvPr>
            <p:ph type="body" idx="1"/>
          </p:nvPr>
        </p:nvSpPr>
        <p:spPr>
          <a:xfrm>
            <a:off x="941979" y="4448101"/>
            <a:ext cx="5193119" cy="421146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3014908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4A8783-E1C2-4B6B-D844-A39190303C2C}"/>
            </a:ext>
          </a:extLst>
        </p:cNvPr>
        <p:cNvGrpSpPr/>
        <p:nvPr/>
      </p:nvGrpSpPr>
      <p:grpSpPr>
        <a:xfrm>
          <a:off x="0" y="0"/>
          <a:ext cx="0" cy="0"/>
          <a:chOff x="0" y="0"/>
          <a:chExt cx="0" cy="0"/>
        </a:xfrm>
      </p:grpSpPr>
      <p:sp>
        <p:nvSpPr>
          <p:cNvPr id="150530" name="Rectangle 7">
            <a:extLst>
              <a:ext uri="{FF2B5EF4-FFF2-40B4-BE49-F238E27FC236}">
                <a16:creationId xmlns:a16="http://schemas.microsoft.com/office/drawing/2014/main" id="{5D5E54E7-07E5-09F9-AC9D-89DC8C9CD69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6093">
              <a:defRPr sz="1600">
                <a:solidFill>
                  <a:schemeClr val="tx1"/>
                </a:solidFill>
                <a:latin typeface="Helvetica" panose="020B0604020202020204" pitchFamily="34" charset="0"/>
                <a:ea typeface="ＭＳ Ｐゴシック" panose="020B0600070205080204" pitchFamily="34" charset="-128"/>
              </a:defRPr>
            </a:lvl1pPr>
            <a:lvl2pPr marL="750157" indent="-288522" defTabSz="936093">
              <a:defRPr sz="1600">
                <a:solidFill>
                  <a:schemeClr val="tx1"/>
                </a:solidFill>
                <a:latin typeface="Helvetica" panose="020B0604020202020204" pitchFamily="34" charset="0"/>
                <a:ea typeface="ＭＳ Ｐゴシック" panose="020B0600070205080204" pitchFamily="34" charset="-128"/>
              </a:defRPr>
            </a:lvl2pPr>
            <a:lvl3pPr marL="1154087" indent="-230817" defTabSz="936093">
              <a:defRPr sz="1600">
                <a:solidFill>
                  <a:schemeClr val="tx1"/>
                </a:solidFill>
                <a:latin typeface="Helvetica" panose="020B0604020202020204" pitchFamily="34" charset="0"/>
                <a:ea typeface="ＭＳ Ｐゴシック" panose="020B0600070205080204" pitchFamily="34" charset="-128"/>
              </a:defRPr>
            </a:lvl3pPr>
            <a:lvl4pPr marL="1615722" indent="-230817" defTabSz="936093">
              <a:defRPr sz="1600">
                <a:solidFill>
                  <a:schemeClr val="tx1"/>
                </a:solidFill>
                <a:latin typeface="Helvetica" panose="020B0604020202020204" pitchFamily="34" charset="0"/>
                <a:ea typeface="ＭＳ Ｐゴシック" panose="020B0600070205080204" pitchFamily="34" charset="-128"/>
              </a:defRPr>
            </a:lvl4pPr>
            <a:lvl5pPr marL="2077357" indent="-230817" defTabSz="936093">
              <a:defRPr sz="1600">
                <a:solidFill>
                  <a:schemeClr val="tx1"/>
                </a:solidFill>
                <a:latin typeface="Helvetica" panose="020B0604020202020204" pitchFamily="34" charset="0"/>
                <a:ea typeface="ＭＳ Ｐゴシック" panose="020B0600070205080204" pitchFamily="34" charset="-128"/>
              </a:defRPr>
            </a:lvl5pPr>
            <a:lvl6pPr marL="2538992"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3000626"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62261"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923896"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6093" rtl="0" eaLnBrk="0" fontAlgn="base" latinLnBrk="0" hangingPunct="0">
              <a:lnSpc>
                <a:spcPct val="100000"/>
              </a:lnSpc>
              <a:spcBef>
                <a:spcPct val="0"/>
              </a:spcBef>
              <a:spcAft>
                <a:spcPct val="0"/>
              </a:spcAft>
              <a:buClrTx/>
              <a:buSzTx/>
              <a:buFontTx/>
              <a:buNone/>
              <a:tabLst/>
              <a:defRPr/>
            </a:pPr>
            <a:fld id="{101C0836-68E5-499B-9488-51A72A955B8C}"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36093" rtl="0" eaLnBrk="0" fontAlgn="base" latinLnBrk="0" hangingPunct="0">
                <a:lnSpc>
                  <a:spcPct val="100000"/>
                </a:lnSpc>
                <a:spcBef>
                  <a:spcPct val="0"/>
                </a:spcBef>
                <a:spcAft>
                  <a:spcPct val="0"/>
                </a:spcAft>
                <a:buClrTx/>
                <a:buSzTx/>
                <a:buFontTx/>
                <a:buNone/>
                <a:tabLst/>
                <a:defRPr/>
              </a:pPr>
              <a:t>19</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50531" name="Rectangle 2">
            <a:extLst>
              <a:ext uri="{FF2B5EF4-FFF2-40B4-BE49-F238E27FC236}">
                <a16:creationId xmlns:a16="http://schemas.microsoft.com/office/drawing/2014/main" id="{57C3F8D0-87C1-85AA-3481-B4B6D966489C}"/>
              </a:ext>
            </a:extLst>
          </p:cNvPr>
          <p:cNvSpPr>
            <a:spLocks noGrp="1" noRot="1" noChangeAspect="1" noChangeArrowheads="1" noTextEdit="1"/>
          </p:cNvSpPr>
          <p:nvPr>
            <p:ph type="sldImg"/>
          </p:nvPr>
        </p:nvSpPr>
        <p:spPr>
          <a:ln/>
        </p:spPr>
      </p:sp>
      <p:sp>
        <p:nvSpPr>
          <p:cNvPr id="150532" name="Rectangle 3">
            <a:extLst>
              <a:ext uri="{FF2B5EF4-FFF2-40B4-BE49-F238E27FC236}">
                <a16:creationId xmlns:a16="http://schemas.microsoft.com/office/drawing/2014/main" id="{DC7E0CE8-4EFD-5B7F-0452-09B9DD7EBD4E}"/>
              </a:ext>
            </a:extLst>
          </p:cNvPr>
          <p:cNvSpPr>
            <a:spLocks noGrp="1" noChangeArrowheads="1"/>
          </p:cNvSpPr>
          <p:nvPr>
            <p:ph type="body" idx="1"/>
          </p:nvPr>
        </p:nvSpPr>
        <p:spPr>
          <a:xfrm>
            <a:off x="941979" y="4448101"/>
            <a:ext cx="5193119" cy="421146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9168687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7.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839200" cy="4038600"/>
          </a:xfrm>
          <a:prstGeom prst="rect">
            <a:avLst/>
          </a:prstGeo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a:extLst>
              <a:ext uri="{FF2B5EF4-FFF2-40B4-BE49-F238E27FC236}">
                <a16:creationId xmlns:a16="http://schemas.microsoft.com/office/drawing/2014/main" id="{F05F4A72-606B-984B-907B-5BEA9B53E5C0}"/>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Tree>
    <p:extLst>
      <p:ext uri="{BB962C8B-B14F-4D97-AF65-F5344CB8AC3E}">
        <p14:creationId xmlns:p14="http://schemas.microsoft.com/office/powerpoint/2010/main" val="268763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336F2EBE-FF5F-4F9D-A3C2-A59A92D7809D}"/>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a:pPr>
                <a:defRPr/>
              </a:pPr>
              <a:t>‹#›</a:t>
            </a:fld>
            <a:endParaRPr lang="en-US" altLang="en-US"/>
          </a:p>
        </p:txBody>
      </p:sp>
    </p:spTree>
    <p:extLst>
      <p:ext uri="{BB962C8B-B14F-4D97-AF65-F5344CB8AC3E}">
        <p14:creationId xmlns:p14="http://schemas.microsoft.com/office/powerpoint/2010/main" val="30413743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4389"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A6D4A7F0-1138-4608-80AA-D0A6F5D41187}"/>
              </a:ext>
            </a:extLst>
          </p:cNvPr>
          <p:cNvSpPr>
            <a:spLocks noGrp="1" noChangeArrowheads="1"/>
          </p:cNvSpPr>
          <p:nvPr>
            <p:ph type="sldNum" sz="quarter" idx="10"/>
          </p:nvPr>
        </p:nvSpPr>
        <p:spPr>
          <a:ln/>
        </p:spPr>
        <p:txBody>
          <a:bodyPr/>
          <a:lstStyle>
            <a:lvl1pPr>
              <a:defRPr/>
            </a:lvl1pPr>
          </a:lstStyle>
          <a:p>
            <a:pPr>
              <a:defRPr/>
            </a:pPr>
            <a:fld id="{00852D5F-D37B-4E9D-98AD-511A1ABBD6A9}" type="slidenum">
              <a:rPr lang="en-US" altLang="en-US"/>
              <a:pPr>
                <a:defRPr/>
              </a:pPr>
              <a:t>‹#›</a:t>
            </a:fld>
            <a:endParaRPr lang="en-US" altLang="en-US"/>
          </a:p>
        </p:txBody>
      </p:sp>
    </p:spTree>
    <p:extLst>
      <p:ext uri="{BB962C8B-B14F-4D97-AF65-F5344CB8AC3E}">
        <p14:creationId xmlns:p14="http://schemas.microsoft.com/office/powerpoint/2010/main" val="422856192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6DFCFB3-6710-4DD2-8404-7E55A930F352}"/>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a:pPr>
                <a:defRPr/>
              </a:pPr>
              <a:t>‹#›</a:t>
            </a:fld>
            <a:endParaRPr lang="en-US" altLang="en-US"/>
          </a:p>
        </p:txBody>
      </p:sp>
    </p:spTree>
    <p:extLst>
      <p:ext uri="{BB962C8B-B14F-4D97-AF65-F5344CB8AC3E}">
        <p14:creationId xmlns:p14="http://schemas.microsoft.com/office/powerpoint/2010/main" val="39013143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86395196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BE8099E-18A5-481A-9697-216087BE0676}"/>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a:pPr>
                <a:defRPr/>
              </a:pPr>
              <a:t>‹#›</a:t>
            </a:fld>
            <a:endParaRPr lang="en-US" altLang="en-US"/>
          </a:p>
        </p:txBody>
      </p:sp>
    </p:spTree>
    <p:extLst>
      <p:ext uri="{BB962C8B-B14F-4D97-AF65-F5344CB8AC3E}">
        <p14:creationId xmlns:p14="http://schemas.microsoft.com/office/powerpoint/2010/main" val="110226703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7E2C57D-1205-411A-BA90-DF60A810F6DB}"/>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a:pPr>
                <a:defRPr/>
              </a:pPr>
              <a:t>‹#›</a:t>
            </a:fld>
            <a:endParaRPr lang="en-US" altLang="en-US"/>
          </a:p>
        </p:txBody>
      </p:sp>
    </p:spTree>
    <p:extLst>
      <p:ext uri="{BB962C8B-B14F-4D97-AF65-F5344CB8AC3E}">
        <p14:creationId xmlns:p14="http://schemas.microsoft.com/office/powerpoint/2010/main" val="9113977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9EB6957-06EE-46F8-A450-3DB417A1F8A6}"/>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a:pPr>
                <a:defRPr/>
              </a:pPr>
              <a:t>‹#›</a:t>
            </a:fld>
            <a:endParaRPr lang="en-US" altLang="en-US"/>
          </a:p>
        </p:txBody>
      </p:sp>
    </p:spTree>
    <p:extLst>
      <p:ext uri="{BB962C8B-B14F-4D97-AF65-F5344CB8AC3E}">
        <p14:creationId xmlns:p14="http://schemas.microsoft.com/office/powerpoint/2010/main" val="286707383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85C950AD-734E-45C7-8042-5795FFAD6750}"/>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a:pPr>
                <a:defRPr/>
              </a:pPr>
              <a:t>‹#›</a:t>
            </a:fld>
            <a:endParaRPr lang="en-US" altLang="en-US"/>
          </a:p>
        </p:txBody>
      </p:sp>
    </p:spTree>
    <p:extLst>
      <p:ext uri="{BB962C8B-B14F-4D97-AF65-F5344CB8AC3E}">
        <p14:creationId xmlns:p14="http://schemas.microsoft.com/office/powerpoint/2010/main" val="63525793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7A7A2CD-B5B0-4CF6-8038-339B0E99E366}"/>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a:pPr>
                <a:defRPr/>
              </a:pPr>
              <a:t>‹#›</a:t>
            </a:fld>
            <a:endParaRPr lang="en-US" altLang="en-US"/>
          </a:p>
        </p:txBody>
      </p:sp>
    </p:spTree>
    <p:extLst>
      <p:ext uri="{BB962C8B-B14F-4D97-AF65-F5344CB8AC3E}">
        <p14:creationId xmlns:p14="http://schemas.microsoft.com/office/powerpoint/2010/main" val="142269198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30317905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wo Columna">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
        <p:nvSpPr>
          <p:cNvPr id="3" name="Title 1">
            <a:extLst>
              <a:ext uri="{FF2B5EF4-FFF2-40B4-BE49-F238E27FC236}">
                <a16:creationId xmlns:a16="http://schemas.microsoft.com/office/drawing/2014/main" id="{FFB43658-48CD-764C-86BF-302575415EF4}"/>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
        <p:nvSpPr>
          <p:cNvPr id="4" name="Content Placeholder 2">
            <a:extLst>
              <a:ext uri="{FF2B5EF4-FFF2-40B4-BE49-F238E27FC236}">
                <a16:creationId xmlns:a16="http://schemas.microsoft.com/office/drawing/2014/main" id="{FF6F2A81-D24A-A44F-8915-B9DC7FC2AE67}"/>
              </a:ext>
            </a:extLst>
          </p:cNvPr>
          <p:cNvSpPr>
            <a:spLocks noGrp="1"/>
          </p:cNvSpPr>
          <p:nvPr>
            <p:ph idx="1"/>
          </p:nvPr>
        </p:nvSpPr>
        <p:spPr>
          <a:xfrm>
            <a:off x="152400"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0D255CA6-4B6D-7842-85B8-A423C0C60A30}"/>
              </a:ext>
            </a:extLst>
          </p:cNvPr>
          <p:cNvSpPr>
            <a:spLocks noGrp="1"/>
          </p:cNvSpPr>
          <p:nvPr>
            <p:ph idx="10"/>
          </p:nvPr>
        </p:nvSpPr>
        <p:spPr>
          <a:xfrm>
            <a:off x="4606103"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6926432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9" y="0"/>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997713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768351" y="820342"/>
            <a:ext cx="7707313" cy="3677840"/>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3640930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336F2EBE-FF5F-4F9D-A3C2-A59A92D7809D}"/>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a:pPr>
                <a:defRPr/>
              </a:pPr>
              <a:t>‹#›</a:t>
            </a:fld>
            <a:endParaRPr lang="en-US" altLang="en-US"/>
          </a:p>
        </p:txBody>
      </p:sp>
    </p:spTree>
    <p:extLst>
      <p:ext uri="{BB962C8B-B14F-4D97-AF65-F5344CB8AC3E}">
        <p14:creationId xmlns:p14="http://schemas.microsoft.com/office/powerpoint/2010/main" val="311211834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4389"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A6D4A7F0-1138-4608-80AA-D0A6F5D41187}"/>
              </a:ext>
            </a:extLst>
          </p:cNvPr>
          <p:cNvSpPr>
            <a:spLocks noGrp="1" noChangeArrowheads="1"/>
          </p:cNvSpPr>
          <p:nvPr>
            <p:ph type="sldNum" sz="quarter" idx="10"/>
          </p:nvPr>
        </p:nvSpPr>
        <p:spPr>
          <a:ln/>
        </p:spPr>
        <p:txBody>
          <a:bodyPr/>
          <a:lstStyle>
            <a:lvl1pPr>
              <a:defRPr/>
            </a:lvl1pPr>
          </a:lstStyle>
          <a:p>
            <a:pPr>
              <a:defRPr/>
            </a:pPr>
            <a:fld id="{00852D5F-D37B-4E9D-98AD-511A1ABBD6A9}" type="slidenum">
              <a:rPr lang="en-US" altLang="en-US"/>
              <a:pPr>
                <a:defRPr/>
              </a:pPr>
              <a:t>‹#›</a:t>
            </a:fld>
            <a:endParaRPr lang="en-US" altLang="en-US"/>
          </a:p>
        </p:txBody>
      </p:sp>
    </p:spTree>
    <p:extLst>
      <p:ext uri="{BB962C8B-B14F-4D97-AF65-F5344CB8AC3E}">
        <p14:creationId xmlns:p14="http://schemas.microsoft.com/office/powerpoint/2010/main" val="125977767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6DFCFB3-6710-4DD2-8404-7E55A930F352}"/>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a:pPr>
                <a:defRPr/>
              </a:pPr>
              <a:t>‹#›</a:t>
            </a:fld>
            <a:endParaRPr lang="en-US" altLang="en-US"/>
          </a:p>
        </p:txBody>
      </p:sp>
    </p:spTree>
    <p:extLst>
      <p:ext uri="{BB962C8B-B14F-4D97-AF65-F5344CB8AC3E}">
        <p14:creationId xmlns:p14="http://schemas.microsoft.com/office/powerpoint/2010/main" val="268445108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106797510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BE8099E-18A5-481A-9697-216087BE0676}"/>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a:pPr>
                <a:defRPr/>
              </a:pPr>
              <a:t>‹#›</a:t>
            </a:fld>
            <a:endParaRPr lang="en-US" altLang="en-US"/>
          </a:p>
        </p:txBody>
      </p:sp>
    </p:spTree>
    <p:extLst>
      <p:ext uri="{BB962C8B-B14F-4D97-AF65-F5344CB8AC3E}">
        <p14:creationId xmlns:p14="http://schemas.microsoft.com/office/powerpoint/2010/main" val="74042217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7E2C57D-1205-411A-BA90-DF60A810F6DB}"/>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a:pPr>
                <a:defRPr/>
              </a:pPr>
              <a:t>‹#›</a:t>
            </a:fld>
            <a:endParaRPr lang="en-US" altLang="en-US"/>
          </a:p>
        </p:txBody>
      </p:sp>
    </p:spTree>
    <p:extLst>
      <p:ext uri="{BB962C8B-B14F-4D97-AF65-F5344CB8AC3E}">
        <p14:creationId xmlns:p14="http://schemas.microsoft.com/office/powerpoint/2010/main" val="191592986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9EB6957-06EE-46F8-A450-3DB417A1F8A6}"/>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a:pPr>
                <a:defRPr/>
              </a:pPr>
              <a:t>‹#›</a:t>
            </a:fld>
            <a:endParaRPr lang="en-US" altLang="en-US"/>
          </a:p>
        </p:txBody>
      </p:sp>
    </p:spTree>
    <p:extLst>
      <p:ext uri="{BB962C8B-B14F-4D97-AF65-F5344CB8AC3E}">
        <p14:creationId xmlns:p14="http://schemas.microsoft.com/office/powerpoint/2010/main" val="399763741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85C950AD-734E-45C7-8042-5795FFAD6750}"/>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a:pPr>
                <a:defRPr/>
              </a:pPr>
              <a:t>‹#›</a:t>
            </a:fld>
            <a:endParaRPr lang="en-US" altLang="en-US"/>
          </a:p>
        </p:txBody>
      </p:sp>
    </p:spTree>
    <p:extLst>
      <p:ext uri="{BB962C8B-B14F-4D97-AF65-F5344CB8AC3E}">
        <p14:creationId xmlns:p14="http://schemas.microsoft.com/office/powerpoint/2010/main" val="552849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63574420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7A7A2CD-B5B0-4CF6-8038-339B0E99E366}"/>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a:pPr>
                <a:defRPr/>
              </a:pPr>
              <a:t>‹#›</a:t>
            </a:fld>
            <a:endParaRPr lang="en-US" altLang="en-US"/>
          </a:p>
        </p:txBody>
      </p:sp>
    </p:spTree>
    <p:extLst>
      <p:ext uri="{BB962C8B-B14F-4D97-AF65-F5344CB8AC3E}">
        <p14:creationId xmlns:p14="http://schemas.microsoft.com/office/powerpoint/2010/main" val="162962830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22647239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9" y="1"/>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4315839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768351" y="820342"/>
            <a:ext cx="7707313" cy="3677840"/>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7088934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336F2EBE-FF5F-4F9D-A3C2-A59A92D7809D}"/>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a:pPr>
                <a:defRPr/>
              </a:pPr>
              <a:t>‹#›</a:t>
            </a:fld>
            <a:endParaRPr lang="en-US" altLang="en-US"/>
          </a:p>
        </p:txBody>
      </p:sp>
    </p:spTree>
    <p:extLst>
      <p:ext uri="{BB962C8B-B14F-4D97-AF65-F5344CB8AC3E}">
        <p14:creationId xmlns:p14="http://schemas.microsoft.com/office/powerpoint/2010/main" val="378645866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4388"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6"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A6D4A7F0-1138-4608-80AA-D0A6F5D41187}"/>
              </a:ext>
            </a:extLst>
          </p:cNvPr>
          <p:cNvSpPr>
            <a:spLocks noGrp="1" noChangeArrowheads="1"/>
          </p:cNvSpPr>
          <p:nvPr>
            <p:ph type="sldNum" sz="quarter" idx="10"/>
          </p:nvPr>
        </p:nvSpPr>
        <p:spPr>
          <a:ln/>
        </p:spPr>
        <p:txBody>
          <a:bodyPr/>
          <a:lstStyle>
            <a:lvl1pPr>
              <a:defRPr/>
            </a:lvl1pPr>
          </a:lstStyle>
          <a:p>
            <a:pPr>
              <a:defRPr/>
            </a:pPr>
            <a:fld id="{00852D5F-D37B-4E9D-98AD-511A1ABBD6A9}" type="slidenum">
              <a:rPr lang="en-US" altLang="en-US"/>
              <a:pPr>
                <a:defRPr/>
              </a:pPr>
              <a:t>‹#›</a:t>
            </a:fld>
            <a:endParaRPr lang="en-US" altLang="en-US"/>
          </a:p>
        </p:txBody>
      </p:sp>
    </p:spTree>
    <p:extLst>
      <p:ext uri="{BB962C8B-B14F-4D97-AF65-F5344CB8AC3E}">
        <p14:creationId xmlns:p14="http://schemas.microsoft.com/office/powerpoint/2010/main" val="40137459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6DFCFB3-6710-4DD2-8404-7E55A930F352}"/>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a:pPr>
                <a:defRPr/>
              </a:pPr>
              <a:t>‹#›</a:t>
            </a:fld>
            <a:endParaRPr lang="en-US" altLang="en-US"/>
          </a:p>
        </p:txBody>
      </p:sp>
    </p:spTree>
    <p:extLst>
      <p:ext uri="{BB962C8B-B14F-4D97-AF65-F5344CB8AC3E}">
        <p14:creationId xmlns:p14="http://schemas.microsoft.com/office/powerpoint/2010/main" val="77258917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227039509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BE8099E-18A5-481A-9697-216087BE0676}"/>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a:pPr>
                <a:defRPr/>
              </a:pPr>
              <a:t>‹#›</a:t>
            </a:fld>
            <a:endParaRPr lang="en-US" altLang="en-US"/>
          </a:p>
        </p:txBody>
      </p:sp>
    </p:spTree>
    <p:extLst>
      <p:ext uri="{BB962C8B-B14F-4D97-AF65-F5344CB8AC3E}">
        <p14:creationId xmlns:p14="http://schemas.microsoft.com/office/powerpoint/2010/main" val="281218297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9"/>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7E2C57D-1205-411A-BA90-DF60A810F6DB}"/>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a:pPr>
                <a:defRPr/>
              </a:pPr>
              <a:t>‹#›</a:t>
            </a:fld>
            <a:endParaRPr lang="en-US" altLang="en-US"/>
          </a:p>
        </p:txBody>
      </p:sp>
    </p:spTree>
    <p:extLst>
      <p:ext uri="{BB962C8B-B14F-4D97-AF65-F5344CB8AC3E}">
        <p14:creationId xmlns:p14="http://schemas.microsoft.com/office/powerpoint/2010/main" val="14490362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a:lvl1pPr>
          </a:lstStyle>
          <a:p>
            <a:fld id="{80CC6A0C-5777-6141-8161-40A51E54DA25}" type="datetimeFigureOut">
              <a:rPr lang="en-US" altLang="en-US"/>
              <a:pPr/>
              <a:t>9/25/25</a:t>
            </a:fld>
            <a:endParaRPr lang="en-US" alt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a:lvl1pPr>
          </a:lstStyle>
          <a:p>
            <a:fld id="{BB1B0572-E7E6-434E-BFB5-5CD3555E83A4}"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87825194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9EB6957-06EE-46F8-A450-3DB417A1F8A6}"/>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a:pPr>
                <a:defRPr/>
              </a:pPr>
              <a:t>‹#›</a:t>
            </a:fld>
            <a:endParaRPr lang="en-US" altLang="en-US"/>
          </a:p>
        </p:txBody>
      </p:sp>
    </p:spTree>
    <p:extLst>
      <p:ext uri="{BB962C8B-B14F-4D97-AF65-F5344CB8AC3E}">
        <p14:creationId xmlns:p14="http://schemas.microsoft.com/office/powerpoint/2010/main" val="22772983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85C950AD-734E-45C7-8042-5795FFAD6750}"/>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a:pPr>
                <a:defRPr/>
              </a:pPr>
              <a:t>‹#›</a:t>
            </a:fld>
            <a:endParaRPr lang="en-US" altLang="en-US"/>
          </a:p>
        </p:txBody>
      </p:sp>
    </p:spTree>
    <p:extLst>
      <p:ext uri="{BB962C8B-B14F-4D97-AF65-F5344CB8AC3E}">
        <p14:creationId xmlns:p14="http://schemas.microsoft.com/office/powerpoint/2010/main" val="142018007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7A7A2CD-B5B0-4CF6-8038-339B0E99E366}"/>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a:pPr>
                <a:defRPr/>
              </a:pPr>
              <a:t>‹#›</a:t>
            </a:fld>
            <a:endParaRPr lang="en-US" altLang="en-US"/>
          </a:p>
        </p:txBody>
      </p:sp>
    </p:spTree>
    <p:extLst>
      <p:ext uri="{BB962C8B-B14F-4D97-AF65-F5344CB8AC3E}">
        <p14:creationId xmlns:p14="http://schemas.microsoft.com/office/powerpoint/2010/main" val="173196496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391447048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8" y="0"/>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505239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768350" y="820342"/>
            <a:ext cx="7707313" cy="3677840"/>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0411385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336F2EBE-FF5F-4F9D-A3C2-A59A92D7809D}"/>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a:pPr>
                <a:defRPr/>
              </a:pPr>
              <a:t>‹#›</a:t>
            </a:fld>
            <a:endParaRPr lang="en-US" altLang="en-US"/>
          </a:p>
        </p:txBody>
      </p:sp>
    </p:spTree>
    <p:extLst>
      <p:ext uri="{BB962C8B-B14F-4D97-AF65-F5344CB8AC3E}">
        <p14:creationId xmlns:p14="http://schemas.microsoft.com/office/powerpoint/2010/main" val="394635842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4389"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A6D4A7F0-1138-4608-80AA-D0A6F5D41187}"/>
              </a:ext>
            </a:extLst>
          </p:cNvPr>
          <p:cNvSpPr>
            <a:spLocks noGrp="1" noChangeArrowheads="1"/>
          </p:cNvSpPr>
          <p:nvPr>
            <p:ph type="sldNum" sz="quarter" idx="10"/>
          </p:nvPr>
        </p:nvSpPr>
        <p:spPr>
          <a:ln/>
        </p:spPr>
        <p:txBody>
          <a:bodyPr/>
          <a:lstStyle>
            <a:lvl1pPr>
              <a:defRPr/>
            </a:lvl1pPr>
          </a:lstStyle>
          <a:p>
            <a:pPr>
              <a:defRPr/>
            </a:pPr>
            <a:fld id="{00852D5F-D37B-4E9D-98AD-511A1ABBD6A9}" type="slidenum">
              <a:rPr lang="en-US" altLang="en-US"/>
              <a:pPr>
                <a:defRPr/>
              </a:pPr>
              <a:t>‹#›</a:t>
            </a:fld>
            <a:endParaRPr lang="en-US" altLang="en-US"/>
          </a:p>
        </p:txBody>
      </p:sp>
    </p:spTree>
    <p:extLst>
      <p:ext uri="{BB962C8B-B14F-4D97-AF65-F5344CB8AC3E}">
        <p14:creationId xmlns:p14="http://schemas.microsoft.com/office/powerpoint/2010/main" val="344282410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6DFCFB3-6710-4DD2-8404-7E55A930F352}"/>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a:pPr>
                <a:defRPr/>
              </a:pPr>
              <a:t>‹#›</a:t>
            </a:fld>
            <a:endParaRPr lang="en-US" altLang="en-US"/>
          </a:p>
        </p:txBody>
      </p:sp>
    </p:spTree>
    <p:extLst>
      <p:ext uri="{BB962C8B-B14F-4D97-AF65-F5344CB8AC3E}">
        <p14:creationId xmlns:p14="http://schemas.microsoft.com/office/powerpoint/2010/main" val="361589470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13673918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01FA5FD1-732F-9047-B0F4-603D0EAC5CB0}" type="datetimeFigureOut">
              <a:rPr lang="en-US" altLang="en-US"/>
              <a:pPr/>
              <a:t>9/25/25</a:t>
            </a:fld>
            <a:endParaRPr lang="en-US" altLang="en-US"/>
          </a:p>
        </p:txBody>
      </p:sp>
      <p:sp>
        <p:nvSpPr>
          <p:cNvPr id="6"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1108703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BE8099E-18A5-481A-9697-216087BE0676}"/>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a:pPr>
                <a:defRPr/>
              </a:pPr>
              <a:t>‹#›</a:t>
            </a:fld>
            <a:endParaRPr lang="en-US" altLang="en-US"/>
          </a:p>
        </p:txBody>
      </p:sp>
    </p:spTree>
    <p:extLst>
      <p:ext uri="{BB962C8B-B14F-4D97-AF65-F5344CB8AC3E}">
        <p14:creationId xmlns:p14="http://schemas.microsoft.com/office/powerpoint/2010/main" val="178132866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7E2C57D-1205-411A-BA90-DF60A810F6DB}"/>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a:pPr>
                <a:defRPr/>
              </a:pPr>
              <a:t>‹#›</a:t>
            </a:fld>
            <a:endParaRPr lang="en-US" altLang="en-US"/>
          </a:p>
        </p:txBody>
      </p:sp>
    </p:spTree>
    <p:extLst>
      <p:ext uri="{BB962C8B-B14F-4D97-AF65-F5344CB8AC3E}">
        <p14:creationId xmlns:p14="http://schemas.microsoft.com/office/powerpoint/2010/main" val="125274871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9EB6957-06EE-46F8-A450-3DB417A1F8A6}"/>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a:pPr>
                <a:defRPr/>
              </a:pPr>
              <a:t>‹#›</a:t>
            </a:fld>
            <a:endParaRPr lang="en-US" altLang="en-US"/>
          </a:p>
        </p:txBody>
      </p:sp>
    </p:spTree>
    <p:extLst>
      <p:ext uri="{BB962C8B-B14F-4D97-AF65-F5344CB8AC3E}">
        <p14:creationId xmlns:p14="http://schemas.microsoft.com/office/powerpoint/2010/main" val="285272318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85C950AD-734E-45C7-8042-5795FFAD6750}"/>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a:pPr>
                <a:defRPr/>
              </a:pPr>
              <a:t>‹#›</a:t>
            </a:fld>
            <a:endParaRPr lang="en-US" altLang="en-US"/>
          </a:p>
        </p:txBody>
      </p:sp>
    </p:spTree>
    <p:extLst>
      <p:ext uri="{BB962C8B-B14F-4D97-AF65-F5344CB8AC3E}">
        <p14:creationId xmlns:p14="http://schemas.microsoft.com/office/powerpoint/2010/main" val="156746689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7A7A2CD-B5B0-4CF6-8038-339B0E99E366}"/>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a:pPr>
                <a:defRPr/>
              </a:pPr>
              <a:t>‹#›</a:t>
            </a:fld>
            <a:endParaRPr lang="en-US" altLang="en-US"/>
          </a:p>
        </p:txBody>
      </p:sp>
    </p:spTree>
    <p:extLst>
      <p:ext uri="{BB962C8B-B14F-4D97-AF65-F5344CB8AC3E}">
        <p14:creationId xmlns:p14="http://schemas.microsoft.com/office/powerpoint/2010/main" val="162665192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233486029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839200" cy="4038600"/>
          </a:xfrm>
          <a:prstGeom prst="rect">
            <a:avLst/>
          </a:prstGeo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a:extLst>
              <a:ext uri="{FF2B5EF4-FFF2-40B4-BE49-F238E27FC236}">
                <a16:creationId xmlns:a16="http://schemas.microsoft.com/office/drawing/2014/main" id="{F05F4A72-606B-984B-907B-5BEA9B53E5C0}"/>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Tree>
    <p:extLst>
      <p:ext uri="{BB962C8B-B14F-4D97-AF65-F5344CB8AC3E}">
        <p14:creationId xmlns:p14="http://schemas.microsoft.com/office/powerpoint/2010/main" val="379429618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wo Columna">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
        <p:nvSpPr>
          <p:cNvPr id="3" name="Title 1">
            <a:extLst>
              <a:ext uri="{FF2B5EF4-FFF2-40B4-BE49-F238E27FC236}">
                <a16:creationId xmlns:a16="http://schemas.microsoft.com/office/drawing/2014/main" id="{FFB43658-48CD-764C-86BF-302575415EF4}"/>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
        <p:nvSpPr>
          <p:cNvPr id="4" name="Content Placeholder 2">
            <a:extLst>
              <a:ext uri="{FF2B5EF4-FFF2-40B4-BE49-F238E27FC236}">
                <a16:creationId xmlns:a16="http://schemas.microsoft.com/office/drawing/2014/main" id="{FF6F2A81-D24A-A44F-8915-B9DC7FC2AE67}"/>
              </a:ext>
            </a:extLst>
          </p:cNvPr>
          <p:cNvSpPr>
            <a:spLocks noGrp="1"/>
          </p:cNvSpPr>
          <p:nvPr>
            <p:ph idx="1"/>
          </p:nvPr>
        </p:nvSpPr>
        <p:spPr>
          <a:xfrm>
            <a:off x="152400"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0D255CA6-4B6D-7842-85B8-A423C0C60A30}"/>
              </a:ext>
            </a:extLst>
          </p:cNvPr>
          <p:cNvSpPr>
            <a:spLocks noGrp="1"/>
          </p:cNvSpPr>
          <p:nvPr>
            <p:ph idx="10"/>
          </p:nvPr>
        </p:nvSpPr>
        <p:spPr>
          <a:xfrm>
            <a:off x="4606103"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7037962"/>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26892832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a:lvl1pPr>
          </a:lstStyle>
          <a:p>
            <a:fld id="{80CC6A0C-5777-6141-8161-40A51E54DA25}" type="datetimeFigureOut">
              <a:rPr lang="en-US" altLang="en-US"/>
              <a:pPr/>
              <a:t>9/25/25</a:t>
            </a:fld>
            <a:endParaRPr lang="en-US" alt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a:lvl1pPr>
          </a:lstStyle>
          <a:p>
            <a:fld id="{BB1B0572-E7E6-434E-BFB5-5CD3555E83A4}"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3492342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D56D54B9-89B7-A248-9210-3C9346164D0F}" type="datetimeFigureOut">
              <a:rPr lang="en-US" altLang="en-US"/>
              <a:pPr/>
              <a:t>9/25/25</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B5559CE1-75A0-2043-A1BB-26E32B46DEB8}" type="slidenum">
              <a:rPr lang="en-US" altLang="en-US"/>
              <a:pPr/>
              <a:t>‹#›</a:t>
            </a:fld>
            <a:endParaRPr lang="en-US" altLang="en-US"/>
          </a:p>
        </p:txBody>
      </p:sp>
    </p:spTree>
    <p:extLst>
      <p:ext uri="{BB962C8B-B14F-4D97-AF65-F5344CB8AC3E}">
        <p14:creationId xmlns:p14="http://schemas.microsoft.com/office/powerpoint/2010/main" val="165622041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01FA5FD1-732F-9047-B0F4-603D0EAC5CB0}" type="datetimeFigureOut">
              <a:rPr lang="en-US" altLang="en-US"/>
              <a:pPr/>
              <a:t>9/25/25</a:t>
            </a:fld>
            <a:endParaRPr lang="en-US" altLang="en-US"/>
          </a:p>
        </p:txBody>
      </p:sp>
      <p:sp>
        <p:nvSpPr>
          <p:cNvPr id="6"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1382055589"/>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D56D54B9-89B7-A248-9210-3C9346164D0F}" type="datetimeFigureOut">
              <a:rPr lang="en-US" altLang="en-US"/>
              <a:pPr/>
              <a:t>9/25/25</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B5559CE1-75A0-2043-A1BB-26E32B46DEB8}" type="slidenum">
              <a:rPr lang="en-US" altLang="en-US"/>
              <a:pPr/>
              <a:t>‹#›</a:t>
            </a:fld>
            <a:endParaRPr lang="en-US" altLang="en-US"/>
          </a:p>
        </p:txBody>
      </p:sp>
    </p:spTree>
    <p:extLst>
      <p:ext uri="{BB962C8B-B14F-4D97-AF65-F5344CB8AC3E}">
        <p14:creationId xmlns:p14="http://schemas.microsoft.com/office/powerpoint/2010/main" val="2881341958"/>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EBE5339B-726A-CF41-B4A0-6109F9D8F0EB}" type="datetimeFigureOut">
              <a:rPr lang="en-US" altLang="en-US"/>
              <a:pPr/>
              <a:t>9/25/25</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5ED28FB-5F5E-B441-A1E3-774C424C6E37}" type="slidenum">
              <a:rPr lang="en-US" altLang="en-US"/>
              <a:pPr/>
              <a:t>‹#›</a:t>
            </a:fld>
            <a:endParaRPr lang="en-US" altLang="en-US"/>
          </a:p>
        </p:txBody>
      </p:sp>
    </p:spTree>
    <p:extLst>
      <p:ext uri="{BB962C8B-B14F-4D97-AF65-F5344CB8AC3E}">
        <p14:creationId xmlns:p14="http://schemas.microsoft.com/office/powerpoint/2010/main" val="2234451373"/>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457200" y="1200150"/>
            <a:ext cx="8229600" cy="3394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7BBC359C-8B98-904F-955B-7B675E601B13}" type="datetimeFigureOut">
              <a:rPr lang="en-US" altLang="en-US"/>
              <a:pPr/>
              <a:t>9/25/25</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9A8E8E7-A6E1-1A4E-BFDF-C30BFEC4FA62}" type="slidenum">
              <a:rPr lang="en-US" altLang="en-US"/>
              <a:pPr/>
              <a:t>‹#›</a:t>
            </a:fld>
            <a:endParaRPr lang="en-US" altLang="en-US"/>
          </a:p>
        </p:txBody>
      </p:sp>
    </p:spTree>
    <p:extLst>
      <p:ext uri="{BB962C8B-B14F-4D97-AF65-F5344CB8AC3E}">
        <p14:creationId xmlns:p14="http://schemas.microsoft.com/office/powerpoint/2010/main" val="3355115811"/>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8" y="0"/>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236558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768350" y="820342"/>
            <a:ext cx="7707313" cy="3677840"/>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74259902"/>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336F2EBE-FF5F-4F9D-A3C2-A59A92D7809D}"/>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a:pPr>
                <a:defRPr/>
              </a:pPr>
              <a:t>‹#›</a:t>
            </a:fld>
            <a:endParaRPr lang="en-US" altLang="en-US"/>
          </a:p>
        </p:txBody>
      </p:sp>
    </p:spTree>
    <p:extLst>
      <p:ext uri="{BB962C8B-B14F-4D97-AF65-F5344CB8AC3E}">
        <p14:creationId xmlns:p14="http://schemas.microsoft.com/office/powerpoint/2010/main" val="4029974826"/>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4389"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A6D4A7F0-1138-4608-80AA-D0A6F5D41187}"/>
              </a:ext>
            </a:extLst>
          </p:cNvPr>
          <p:cNvSpPr>
            <a:spLocks noGrp="1" noChangeArrowheads="1"/>
          </p:cNvSpPr>
          <p:nvPr>
            <p:ph type="sldNum" sz="quarter" idx="10"/>
          </p:nvPr>
        </p:nvSpPr>
        <p:spPr>
          <a:ln/>
        </p:spPr>
        <p:txBody>
          <a:bodyPr/>
          <a:lstStyle>
            <a:lvl1pPr>
              <a:defRPr/>
            </a:lvl1pPr>
          </a:lstStyle>
          <a:p>
            <a:pPr>
              <a:defRPr/>
            </a:pPr>
            <a:fld id="{00852D5F-D37B-4E9D-98AD-511A1ABBD6A9}" type="slidenum">
              <a:rPr lang="en-US" altLang="en-US"/>
              <a:pPr>
                <a:defRPr/>
              </a:pPr>
              <a:t>‹#›</a:t>
            </a:fld>
            <a:endParaRPr lang="en-US" altLang="en-US"/>
          </a:p>
        </p:txBody>
      </p:sp>
    </p:spTree>
    <p:extLst>
      <p:ext uri="{BB962C8B-B14F-4D97-AF65-F5344CB8AC3E}">
        <p14:creationId xmlns:p14="http://schemas.microsoft.com/office/powerpoint/2010/main" val="1624989948"/>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6DFCFB3-6710-4DD2-8404-7E55A930F352}"/>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a:pPr>
                <a:defRPr/>
              </a:pPr>
              <a:t>‹#›</a:t>
            </a:fld>
            <a:endParaRPr lang="en-US" altLang="en-US"/>
          </a:p>
        </p:txBody>
      </p:sp>
    </p:spTree>
    <p:extLst>
      <p:ext uri="{BB962C8B-B14F-4D97-AF65-F5344CB8AC3E}">
        <p14:creationId xmlns:p14="http://schemas.microsoft.com/office/powerpoint/2010/main" val="3737469982"/>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6603085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EBE5339B-726A-CF41-B4A0-6109F9D8F0EB}" type="datetimeFigureOut">
              <a:rPr lang="en-US" altLang="en-US"/>
              <a:pPr/>
              <a:t>9/25/25</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5ED28FB-5F5E-B441-A1E3-774C424C6E37}" type="slidenum">
              <a:rPr lang="en-US" altLang="en-US"/>
              <a:pPr/>
              <a:t>‹#›</a:t>
            </a:fld>
            <a:endParaRPr lang="en-US" altLang="en-US"/>
          </a:p>
        </p:txBody>
      </p:sp>
    </p:spTree>
    <p:extLst>
      <p:ext uri="{BB962C8B-B14F-4D97-AF65-F5344CB8AC3E}">
        <p14:creationId xmlns:p14="http://schemas.microsoft.com/office/powerpoint/2010/main" val="413398456"/>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BE8099E-18A5-481A-9697-216087BE0676}"/>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a:pPr>
                <a:defRPr/>
              </a:pPr>
              <a:t>‹#›</a:t>
            </a:fld>
            <a:endParaRPr lang="en-US" altLang="en-US"/>
          </a:p>
        </p:txBody>
      </p:sp>
    </p:spTree>
    <p:extLst>
      <p:ext uri="{BB962C8B-B14F-4D97-AF65-F5344CB8AC3E}">
        <p14:creationId xmlns:p14="http://schemas.microsoft.com/office/powerpoint/2010/main" val="3210011715"/>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7E2C57D-1205-411A-BA90-DF60A810F6DB}"/>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a:pPr>
                <a:defRPr/>
              </a:pPr>
              <a:t>‹#›</a:t>
            </a:fld>
            <a:endParaRPr lang="en-US" altLang="en-US"/>
          </a:p>
        </p:txBody>
      </p:sp>
    </p:spTree>
    <p:extLst>
      <p:ext uri="{BB962C8B-B14F-4D97-AF65-F5344CB8AC3E}">
        <p14:creationId xmlns:p14="http://schemas.microsoft.com/office/powerpoint/2010/main" val="127727289"/>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9EB6957-06EE-46F8-A450-3DB417A1F8A6}"/>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a:pPr>
                <a:defRPr/>
              </a:pPr>
              <a:t>‹#›</a:t>
            </a:fld>
            <a:endParaRPr lang="en-US" altLang="en-US"/>
          </a:p>
        </p:txBody>
      </p:sp>
    </p:spTree>
    <p:extLst>
      <p:ext uri="{BB962C8B-B14F-4D97-AF65-F5344CB8AC3E}">
        <p14:creationId xmlns:p14="http://schemas.microsoft.com/office/powerpoint/2010/main" val="17418560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85C950AD-734E-45C7-8042-5795FFAD6750}"/>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a:pPr>
                <a:defRPr/>
              </a:pPr>
              <a:t>‹#›</a:t>
            </a:fld>
            <a:endParaRPr lang="en-US" altLang="en-US"/>
          </a:p>
        </p:txBody>
      </p:sp>
    </p:spTree>
    <p:extLst>
      <p:ext uri="{BB962C8B-B14F-4D97-AF65-F5344CB8AC3E}">
        <p14:creationId xmlns:p14="http://schemas.microsoft.com/office/powerpoint/2010/main" val="3101177395"/>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7A7A2CD-B5B0-4CF6-8038-339B0E99E366}"/>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a:pPr>
                <a:defRPr/>
              </a:pPr>
              <a:t>‹#›</a:t>
            </a:fld>
            <a:endParaRPr lang="en-US" altLang="en-US"/>
          </a:p>
        </p:txBody>
      </p:sp>
    </p:spTree>
    <p:extLst>
      <p:ext uri="{BB962C8B-B14F-4D97-AF65-F5344CB8AC3E}">
        <p14:creationId xmlns:p14="http://schemas.microsoft.com/office/powerpoint/2010/main" val="2603726768"/>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31156108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9" y="0"/>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03953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768351" y="820342"/>
            <a:ext cx="7707313" cy="3677840"/>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515513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emf"/></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5.xml"/><Relationship Id="rId13" Type="http://schemas.openxmlformats.org/officeDocument/2006/relationships/theme" Target="../theme/theme2.xml"/><Relationship Id="rId3" Type="http://schemas.openxmlformats.org/officeDocument/2006/relationships/slideLayout" Target="../slideLayouts/slideLayout10.xml"/><Relationship Id="rId7" Type="http://schemas.openxmlformats.org/officeDocument/2006/relationships/slideLayout" Target="../slideLayouts/slideLayout14.xml"/><Relationship Id="rId12" Type="http://schemas.openxmlformats.org/officeDocument/2006/relationships/slideLayout" Target="../slideLayouts/slideLayout19.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11" Type="http://schemas.openxmlformats.org/officeDocument/2006/relationships/slideLayout" Target="../slideLayouts/slideLayout18.xml"/><Relationship Id="rId5" Type="http://schemas.openxmlformats.org/officeDocument/2006/relationships/slideLayout" Target="../slideLayouts/slideLayout12.xml"/><Relationship Id="rId10" Type="http://schemas.openxmlformats.org/officeDocument/2006/relationships/slideLayout" Target="../slideLayouts/slideLayout17.xml"/><Relationship Id="rId4" Type="http://schemas.openxmlformats.org/officeDocument/2006/relationships/slideLayout" Target="../slideLayouts/slideLayout11.xml"/><Relationship Id="rId9" Type="http://schemas.openxmlformats.org/officeDocument/2006/relationships/slideLayout" Target="../slideLayouts/slideLayout16.xml"/><Relationship Id="rId14" Type="http://schemas.openxmlformats.org/officeDocument/2006/relationships/image" Target="../media/image2.jpe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theme" Target="../theme/theme3.xml"/><Relationship Id="rId3" Type="http://schemas.openxmlformats.org/officeDocument/2006/relationships/slideLayout" Target="../slideLayouts/slideLayout22.xml"/><Relationship Id="rId7" Type="http://schemas.openxmlformats.org/officeDocument/2006/relationships/slideLayout" Target="../slideLayouts/slideLayout26.xml"/><Relationship Id="rId12" Type="http://schemas.openxmlformats.org/officeDocument/2006/relationships/slideLayout" Target="../slideLayouts/slideLayout31.xml"/><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0" Type="http://schemas.openxmlformats.org/officeDocument/2006/relationships/slideLayout" Target="../slideLayouts/slideLayout29.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image" Target="../media/image2.jpe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9.xml"/><Relationship Id="rId13" Type="http://schemas.openxmlformats.org/officeDocument/2006/relationships/theme" Target="../theme/theme4.xml"/><Relationship Id="rId3" Type="http://schemas.openxmlformats.org/officeDocument/2006/relationships/slideLayout" Target="../slideLayouts/slideLayout34.xml"/><Relationship Id="rId7" Type="http://schemas.openxmlformats.org/officeDocument/2006/relationships/slideLayout" Target="../slideLayouts/slideLayout38.xml"/><Relationship Id="rId12" Type="http://schemas.openxmlformats.org/officeDocument/2006/relationships/slideLayout" Target="../slideLayouts/slideLayout43.xml"/><Relationship Id="rId2" Type="http://schemas.openxmlformats.org/officeDocument/2006/relationships/slideLayout" Target="../slideLayouts/slideLayout33.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5" Type="http://schemas.openxmlformats.org/officeDocument/2006/relationships/slideLayout" Target="../slideLayouts/slideLayout36.xml"/><Relationship Id="rId10" Type="http://schemas.openxmlformats.org/officeDocument/2006/relationships/slideLayout" Target="../slideLayouts/slideLayout41.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image" Target="../media/image2.jpe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1.xml"/><Relationship Id="rId13" Type="http://schemas.openxmlformats.org/officeDocument/2006/relationships/theme" Target="../theme/theme5.xml"/><Relationship Id="rId3" Type="http://schemas.openxmlformats.org/officeDocument/2006/relationships/slideLayout" Target="../slideLayouts/slideLayout46.xml"/><Relationship Id="rId7" Type="http://schemas.openxmlformats.org/officeDocument/2006/relationships/slideLayout" Target="../slideLayouts/slideLayout50.xml"/><Relationship Id="rId12" Type="http://schemas.openxmlformats.org/officeDocument/2006/relationships/slideLayout" Target="../slideLayouts/slideLayout55.xml"/><Relationship Id="rId2" Type="http://schemas.openxmlformats.org/officeDocument/2006/relationships/slideLayout" Target="../slideLayouts/slideLayout45.xml"/><Relationship Id="rId1" Type="http://schemas.openxmlformats.org/officeDocument/2006/relationships/slideLayout" Target="../slideLayouts/slideLayout44.xml"/><Relationship Id="rId6" Type="http://schemas.openxmlformats.org/officeDocument/2006/relationships/slideLayout" Target="../slideLayouts/slideLayout49.xml"/><Relationship Id="rId11" Type="http://schemas.openxmlformats.org/officeDocument/2006/relationships/slideLayout" Target="../slideLayouts/slideLayout54.xml"/><Relationship Id="rId5" Type="http://schemas.openxmlformats.org/officeDocument/2006/relationships/slideLayout" Target="../slideLayouts/slideLayout48.xml"/><Relationship Id="rId10" Type="http://schemas.openxmlformats.org/officeDocument/2006/relationships/slideLayout" Target="../slideLayouts/slideLayout53.xml"/><Relationship Id="rId4" Type="http://schemas.openxmlformats.org/officeDocument/2006/relationships/slideLayout" Target="../slideLayouts/slideLayout47.xml"/><Relationship Id="rId9" Type="http://schemas.openxmlformats.org/officeDocument/2006/relationships/slideLayout" Target="../slideLayouts/slideLayout52.xml"/><Relationship Id="rId14" Type="http://schemas.openxmlformats.org/officeDocument/2006/relationships/image" Target="../media/image2.jpeg"/></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3.xml"/><Relationship Id="rId3" Type="http://schemas.openxmlformats.org/officeDocument/2006/relationships/slideLayout" Target="../slideLayouts/slideLayout58.xml"/><Relationship Id="rId7" Type="http://schemas.openxmlformats.org/officeDocument/2006/relationships/slideLayout" Target="../slideLayouts/slideLayout62.xml"/><Relationship Id="rId2" Type="http://schemas.openxmlformats.org/officeDocument/2006/relationships/slideLayout" Target="../slideLayouts/slideLayout57.xml"/><Relationship Id="rId1" Type="http://schemas.openxmlformats.org/officeDocument/2006/relationships/slideLayout" Target="../slideLayouts/slideLayout56.xml"/><Relationship Id="rId6" Type="http://schemas.openxmlformats.org/officeDocument/2006/relationships/slideLayout" Target="../slideLayouts/slideLayout61.xml"/><Relationship Id="rId5" Type="http://schemas.openxmlformats.org/officeDocument/2006/relationships/slideLayout" Target="../slideLayouts/slideLayout60.xml"/><Relationship Id="rId10" Type="http://schemas.openxmlformats.org/officeDocument/2006/relationships/image" Target="../media/image1.emf"/><Relationship Id="rId4" Type="http://schemas.openxmlformats.org/officeDocument/2006/relationships/slideLayout" Target="../slideLayouts/slideLayout59.xml"/><Relationship Id="rId9"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1.xml"/><Relationship Id="rId13" Type="http://schemas.openxmlformats.org/officeDocument/2006/relationships/theme" Target="../theme/theme7.xml"/><Relationship Id="rId3" Type="http://schemas.openxmlformats.org/officeDocument/2006/relationships/slideLayout" Target="../slideLayouts/slideLayout66.xml"/><Relationship Id="rId7" Type="http://schemas.openxmlformats.org/officeDocument/2006/relationships/slideLayout" Target="../slideLayouts/slideLayout70.xml"/><Relationship Id="rId12" Type="http://schemas.openxmlformats.org/officeDocument/2006/relationships/slideLayout" Target="../slideLayouts/slideLayout75.xml"/><Relationship Id="rId2" Type="http://schemas.openxmlformats.org/officeDocument/2006/relationships/slideLayout" Target="../slideLayouts/slideLayout65.xml"/><Relationship Id="rId1" Type="http://schemas.openxmlformats.org/officeDocument/2006/relationships/slideLayout" Target="../slideLayouts/slideLayout64.xml"/><Relationship Id="rId6" Type="http://schemas.openxmlformats.org/officeDocument/2006/relationships/slideLayout" Target="../slideLayouts/slideLayout69.xml"/><Relationship Id="rId11" Type="http://schemas.openxmlformats.org/officeDocument/2006/relationships/slideLayout" Target="../slideLayouts/slideLayout74.xml"/><Relationship Id="rId5" Type="http://schemas.openxmlformats.org/officeDocument/2006/relationships/slideLayout" Target="../slideLayouts/slideLayout68.xml"/><Relationship Id="rId10" Type="http://schemas.openxmlformats.org/officeDocument/2006/relationships/slideLayout" Target="../slideLayouts/slideLayout73.xml"/><Relationship Id="rId4" Type="http://schemas.openxmlformats.org/officeDocument/2006/relationships/slideLayout" Target="../slideLayouts/slideLayout67.xml"/><Relationship Id="rId9" Type="http://schemas.openxmlformats.org/officeDocument/2006/relationships/slideLayout" Target="../slideLayouts/slideLayout72.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9" name="TextBox 11"/>
          <p:cNvSpPr txBox="1">
            <a:spLocks noChangeArrowheads="1"/>
          </p:cNvSpPr>
          <p:nvPr userDrawn="1"/>
        </p:nvSpPr>
        <p:spPr bwMode="auto">
          <a:xfrm>
            <a:off x="255588" y="4695825"/>
            <a:ext cx="678180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a:t>
            </a:fld>
            <a:r>
              <a:rPr lang="en-US" altLang="en-US" sz="1050" b="1" dirty="0">
                <a:solidFill>
                  <a:schemeClr val="bg1"/>
                </a:solidFill>
              </a:rPr>
              <a:t> </a:t>
            </a:r>
            <a:r>
              <a:rPr lang="en-US" altLang="en-US" sz="1050" dirty="0">
                <a:solidFill>
                  <a:schemeClr val="bg1"/>
                </a:solidFill>
              </a:rPr>
              <a:t>W4111-2025-03-04-ER-Relational-SQL-3		</a:t>
            </a:r>
            <a:r>
              <a:rPr lang="de-DE" altLang="en-US" sz="900" i="1" dirty="0">
                <a:solidFill>
                  <a:schemeClr val="bg1"/>
                </a:solidFill>
              </a:rPr>
              <a:t>© Donald F. Ferguson, 2024</a:t>
            </a:r>
            <a:endParaRPr lang="en-US" altLang="en-US" sz="900" i="1" dirty="0">
              <a:solidFill>
                <a:schemeClr val="bg1"/>
              </a:solidFill>
            </a:endParaRPr>
          </a:p>
        </p:txBody>
      </p:sp>
      <p:pic>
        <p:nvPicPr>
          <p:cNvPr id="12" name="Picture 10"/>
          <p:cNvPicPr>
            <a:picLocks noChangeAspect="1"/>
          </p:cNvPicPr>
          <p:nvPr userDrawn="1"/>
        </p:nvPicPr>
        <p:blipFill>
          <a:blip r:embed="rId9">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Tree>
  </p:cSld>
  <p:clrMap bg1="lt1" tx1="dk1" bg2="lt2" tx2="dk2" accent1="accent1" accent2="accent2" accent3="accent3" accent4="accent4" accent5="accent5" accent6="accent6" hlink="hlink" folHlink="folHlink"/>
  <p:sldLayoutIdLst>
    <p:sldLayoutId id="2147493469" r:id="rId1"/>
    <p:sldLayoutId id="2147493474" r:id="rId2"/>
    <p:sldLayoutId id="2147493586" r:id="rId3"/>
    <p:sldLayoutId id="2147493478" r:id="rId4"/>
    <p:sldLayoutId id="2147493475" r:id="rId5"/>
    <p:sldLayoutId id="2147493476" r:id="rId6"/>
    <p:sldLayoutId id="2147493477" r:id="rId7"/>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6112478-D9B7-4D0D-ADE5-62D5EFAAFBBF}"/>
              </a:ext>
            </a:extLst>
          </p:cNvPr>
          <p:cNvSpPr>
            <a:spLocks noGrp="1" noChangeArrowheads="1"/>
          </p:cNvSpPr>
          <p:nvPr>
            <p:ph type="body" idx="1"/>
          </p:nvPr>
        </p:nvSpPr>
        <p:spPr bwMode="auto">
          <a:xfrm>
            <a:off x="773085" y="820342"/>
            <a:ext cx="7702579"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rgbClr val="002060"/>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userDrawn="1"/>
        </p:nvSpPr>
        <p:spPr bwMode="auto">
          <a:xfrm>
            <a:off x="4512847" y="4960144"/>
            <a:ext cx="381835"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2.</a:t>
            </a:r>
            <a:fld id="{669DE52E-05EC-4487-BE79-3F9A6A9F8797}"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362D880-06BD-4D02-876C-3226AC8E6F10}"/>
              </a:ext>
            </a:extLst>
          </p:cNvPr>
          <p:cNvSpPr>
            <a:spLocks/>
          </p:cNvSpPr>
          <p:nvPr/>
        </p:nvSpPr>
        <p:spPr bwMode="auto">
          <a:xfrm>
            <a:off x="8916988" y="4083844"/>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0" name="Picture 8" descr="Cover-6Ed"/>
          <p:cNvPicPr>
            <a:picLocks noChangeAspect="1" noChangeArrowheads="1"/>
          </p:cNvPicPr>
          <p:nvPr userDrawn="1"/>
        </p:nvPicPr>
        <p:blipFill>
          <a:blip r:embed="rId14"/>
          <a:stretch>
            <a:fillRect/>
          </a:stretch>
        </p:blipFill>
        <p:spPr bwMode="auto">
          <a:xfrm>
            <a:off x="5546" y="1"/>
            <a:ext cx="742012" cy="71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0763827"/>
      </p:ext>
    </p:extLst>
  </p:cSld>
  <p:clrMap bg1="lt1" tx1="dk1" bg2="lt2" tx2="dk2" accent1="accent1" accent2="accent2" accent3="accent3" accent4="accent4" accent5="accent5" accent6="accent6" hlink="hlink" folHlink="folHlink"/>
  <p:sldLayoutIdLst>
    <p:sldLayoutId id="2147493588" r:id="rId1"/>
    <p:sldLayoutId id="2147493589" r:id="rId2"/>
    <p:sldLayoutId id="2147493590" r:id="rId3"/>
    <p:sldLayoutId id="2147493591" r:id="rId4"/>
    <p:sldLayoutId id="2147493592" r:id="rId5"/>
    <p:sldLayoutId id="2147493593" r:id="rId6"/>
    <p:sldLayoutId id="2147493594" r:id="rId7"/>
    <p:sldLayoutId id="2147493595" r:id="rId8"/>
    <p:sldLayoutId id="2147493596" r:id="rId9"/>
    <p:sldLayoutId id="2147493597" r:id="rId10"/>
    <p:sldLayoutId id="2147493598" r:id="rId11"/>
    <p:sldLayoutId id="2147493599" r:id="rId12"/>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95000"/>
        <a:buFont typeface="Monotype Sorts" pitchFamily="-65" charset="2"/>
        <a:buChar char="l"/>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6112478-D9B7-4D0D-ADE5-62D5EFAAFBBF}"/>
              </a:ext>
            </a:extLst>
          </p:cNvPr>
          <p:cNvSpPr>
            <a:spLocks noGrp="1" noChangeArrowheads="1"/>
          </p:cNvSpPr>
          <p:nvPr>
            <p:ph type="body" idx="1"/>
          </p:nvPr>
        </p:nvSpPr>
        <p:spPr bwMode="auto">
          <a:xfrm>
            <a:off x="768351" y="820342"/>
            <a:ext cx="7707313"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rgbClr val="002060"/>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userDrawn="1"/>
        </p:nvSpPr>
        <p:spPr bwMode="auto">
          <a:xfrm>
            <a:off x="4512846" y="4960144"/>
            <a:ext cx="381835"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3.</a:t>
            </a:r>
            <a:fld id="{669DE52E-05EC-4487-BE79-3F9A6A9F8797}"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362D880-06BD-4D02-876C-3226AC8E6F10}"/>
              </a:ext>
            </a:extLst>
          </p:cNvPr>
          <p:cNvSpPr>
            <a:spLocks/>
          </p:cNvSpPr>
          <p:nvPr/>
        </p:nvSpPr>
        <p:spPr bwMode="auto">
          <a:xfrm>
            <a:off x="8916988" y="4083844"/>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0" name="Picture 8" descr="Cover-6Ed"/>
          <p:cNvPicPr>
            <a:picLocks noChangeAspect="1" noChangeArrowheads="1"/>
          </p:cNvPicPr>
          <p:nvPr userDrawn="1"/>
        </p:nvPicPr>
        <p:blipFill>
          <a:blip r:embed="rId14"/>
          <a:stretch>
            <a:fillRect/>
          </a:stretch>
        </p:blipFill>
        <p:spPr bwMode="auto">
          <a:xfrm>
            <a:off x="5546" y="1"/>
            <a:ext cx="742012" cy="71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48677385"/>
      </p:ext>
    </p:extLst>
  </p:cSld>
  <p:clrMap bg1="lt1" tx1="dk1" bg2="lt2" tx2="dk2" accent1="accent1" accent2="accent2" accent3="accent3" accent4="accent4" accent5="accent5" accent6="accent6" hlink="hlink" folHlink="folHlink"/>
  <p:sldLayoutIdLst>
    <p:sldLayoutId id="2147493618" r:id="rId1"/>
    <p:sldLayoutId id="2147493619" r:id="rId2"/>
    <p:sldLayoutId id="2147493620" r:id="rId3"/>
    <p:sldLayoutId id="2147493621" r:id="rId4"/>
    <p:sldLayoutId id="2147493622" r:id="rId5"/>
    <p:sldLayoutId id="2147493623" r:id="rId6"/>
    <p:sldLayoutId id="2147493624" r:id="rId7"/>
    <p:sldLayoutId id="2147493625" r:id="rId8"/>
    <p:sldLayoutId id="2147493626" r:id="rId9"/>
    <p:sldLayoutId id="2147493627" r:id="rId10"/>
    <p:sldLayoutId id="2147493628" r:id="rId11"/>
    <p:sldLayoutId id="2147493629" r:id="rId12"/>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95000"/>
        <a:buFont typeface="Monotype Sorts" pitchFamily="-65" charset="2"/>
        <a:buChar char="l"/>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6112478-D9B7-4D0D-ADE5-62D5EFAAFBBF}"/>
              </a:ext>
            </a:extLst>
          </p:cNvPr>
          <p:cNvSpPr>
            <a:spLocks noGrp="1" noChangeArrowheads="1"/>
          </p:cNvSpPr>
          <p:nvPr>
            <p:ph type="body" idx="1"/>
          </p:nvPr>
        </p:nvSpPr>
        <p:spPr bwMode="auto">
          <a:xfrm>
            <a:off x="747559" y="820342"/>
            <a:ext cx="7728105"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rgbClr val="002060"/>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7025878" y="4960145"/>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userDrawn="1"/>
        </p:nvSpPr>
        <p:spPr bwMode="auto">
          <a:xfrm>
            <a:off x="4512846" y="4960145"/>
            <a:ext cx="381836"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4.</a:t>
            </a:r>
            <a:fld id="{669DE52E-05EC-4487-BE79-3F9A6A9F8797}"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1" y="4960145"/>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362D880-06BD-4D02-876C-3226AC8E6F10}"/>
              </a:ext>
            </a:extLst>
          </p:cNvPr>
          <p:cNvSpPr>
            <a:spLocks/>
          </p:cNvSpPr>
          <p:nvPr/>
        </p:nvSpPr>
        <p:spPr bwMode="auto">
          <a:xfrm>
            <a:off x="8916988" y="4083845"/>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sz="1350"/>
          </a:p>
        </p:txBody>
      </p:sp>
      <p:pic>
        <p:nvPicPr>
          <p:cNvPr id="10" name="Picture 8" descr="Cover-6Ed"/>
          <p:cNvPicPr>
            <a:picLocks noChangeAspect="1" noChangeArrowheads="1"/>
          </p:cNvPicPr>
          <p:nvPr userDrawn="1"/>
        </p:nvPicPr>
        <p:blipFill>
          <a:blip r:embed="rId14"/>
          <a:stretch>
            <a:fillRect/>
          </a:stretch>
        </p:blipFill>
        <p:spPr bwMode="auto">
          <a:xfrm>
            <a:off x="5547" y="1"/>
            <a:ext cx="742012" cy="71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39814897"/>
      </p:ext>
    </p:extLst>
  </p:cSld>
  <p:clrMap bg1="lt1" tx1="dk1" bg2="lt2" tx2="dk2" accent1="accent1" accent2="accent2" accent3="accent3" accent4="accent4" accent5="accent5" accent6="accent6" hlink="hlink" folHlink="folHlink"/>
  <p:sldLayoutIdLst>
    <p:sldLayoutId id="2147493661" r:id="rId1"/>
    <p:sldLayoutId id="2147493662" r:id="rId2"/>
    <p:sldLayoutId id="2147493663" r:id="rId3"/>
    <p:sldLayoutId id="2147493664" r:id="rId4"/>
    <p:sldLayoutId id="2147493665" r:id="rId5"/>
    <p:sldLayoutId id="2147493666" r:id="rId6"/>
    <p:sldLayoutId id="2147493667" r:id="rId7"/>
    <p:sldLayoutId id="2147493668" r:id="rId8"/>
    <p:sldLayoutId id="2147493669" r:id="rId9"/>
    <p:sldLayoutId id="2147493670" r:id="rId10"/>
    <p:sldLayoutId id="2147493671" r:id="rId11"/>
    <p:sldLayoutId id="2147493672" r:id="rId12"/>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95000"/>
        <a:buFont typeface="Monotype Sorts" pitchFamily="-65" charset="2"/>
        <a:buChar char="l"/>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6112478-D9B7-4D0D-ADE5-62D5EFAAFBBF}"/>
              </a:ext>
            </a:extLst>
          </p:cNvPr>
          <p:cNvSpPr>
            <a:spLocks noGrp="1" noChangeArrowheads="1"/>
          </p:cNvSpPr>
          <p:nvPr>
            <p:ph type="body" idx="1"/>
          </p:nvPr>
        </p:nvSpPr>
        <p:spPr bwMode="auto">
          <a:xfrm>
            <a:off x="768350" y="820342"/>
            <a:ext cx="7707313"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rgbClr val="002060"/>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userDrawn="1"/>
        </p:nvSpPr>
        <p:spPr bwMode="auto">
          <a:xfrm>
            <a:off x="4512847" y="4960144"/>
            <a:ext cx="381835"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6.</a:t>
            </a:r>
            <a:fld id="{669DE52E-05EC-4487-BE79-3F9A6A9F8797}"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362D880-06BD-4D02-876C-3226AC8E6F10}"/>
              </a:ext>
            </a:extLst>
          </p:cNvPr>
          <p:cNvSpPr>
            <a:spLocks/>
          </p:cNvSpPr>
          <p:nvPr/>
        </p:nvSpPr>
        <p:spPr bwMode="auto">
          <a:xfrm>
            <a:off x="8916988" y="4083844"/>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0" name="Picture 8" descr="Cover-6Ed"/>
          <p:cNvPicPr>
            <a:picLocks noChangeAspect="1" noChangeArrowheads="1"/>
          </p:cNvPicPr>
          <p:nvPr userDrawn="1"/>
        </p:nvPicPr>
        <p:blipFill>
          <a:blip r:embed="rId14"/>
          <a:stretch>
            <a:fillRect/>
          </a:stretch>
        </p:blipFill>
        <p:spPr bwMode="auto">
          <a:xfrm>
            <a:off x="5546" y="1"/>
            <a:ext cx="742012" cy="71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83500072"/>
      </p:ext>
    </p:extLst>
  </p:cSld>
  <p:clrMap bg1="lt1" tx1="dk1" bg2="lt2" tx2="dk2" accent1="accent1" accent2="accent2" accent3="accent3" accent4="accent4" accent5="accent5" accent6="accent6" hlink="hlink" folHlink="folHlink"/>
  <p:sldLayoutIdLst>
    <p:sldLayoutId id="2147493674" r:id="rId1"/>
    <p:sldLayoutId id="2147493675" r:id="rId2"/>
    <p:sldLayoutId id="2147493676" r:id="rId3"/>
    <p:sldLayoutId id="2147493677" r:id="rId4"/>
    <p:sldLayoutId id="2147493678" r:id="rId5"/>
    <p:sldLayoutId id="2147493679" r:id="rId6"/>
    <p:sldLayoutId id="2147493680" r:id="rId7"/>
    <p:sldLayoutId id="2147493681" r:id="rId8"/>
    <p:sldLayoutId id="2147493682" r:id="rId9"/>
    <p:sldLayoutId id="2147493683" r:id="rId10"/>
    <p:sldLayoutId id="2147493684" r:id="rId11"/>
    <p:sldLayoutId id="2147493685" r:id="rId12"/>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10000"/>
        <a:buFont typeface="Wingdings" panose="05000000000000000000" pitchFamily="2" charset="2"/>
        <a:buChar char="§"/>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110000"/>
        <a:buFont typeface="Arial" panose="020B0604020202020204" pitchFamily="34" charset="0"/>
        <a:buChar char="•"/>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ingdings" panose="05000000000000000000" pitchFamily="2" charset="2"/>
        <a:buChar char="§"/>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Arial" panose="020B0604020202020204" pitchFamily="34"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Font typeface="Wingdings" panose="05000000000000000000" pitchFamily="2" charset="2"/>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9" name="TextBox 11"/>
          <p:cNvSpPr txBox="1">
            <a:spLocks noChangeArrowheads="1"/>
          </p:cNvSpPr>
          <p:nvPr userDrawn="1"/>
        </p:nvSpPr>
        <p:spPr bwMode="auto">
          <a:xfrm>
            <a:off x="255588" y="4695825"/>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1050" b="1">
                <a:solidFill>
                  <a:schemeClr val="bg1"/>
                </a:solidFill>
              </a:rPr>
              <a:pPr marL="0" marR="0" indent="0" algn="l" defTabSz="457200" rtl="0" eaLnBrk="1" fontAlgn="base" latinLnBrk="0" hangingPunct="1">
                <a:lnSpc>
                  <a:spcPct val="100000"/>
                </a:lnSpc>
                <a:spcBef>
                  <a:spcPct val="0"/>
                </a:spcBef>
                <a:spcAft>
                  <a:spcPct val="0"/>
                </a:spcAft>
                <a:buClrTx/>
                <a:buSzTx/>
                <a:buFontTx/>
                <a:buNone/>
                <a:tabLst/>
                <a:defRPr/>
              </a:pPr>
              <a:t>‹#›</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Introduction to Databases (S21): </a:t>
            </a:r>
            <a:r>
              <a:rPr lang="en-US" altLang="en-US" sz="1050" i="1" dirty="0">
                <a:solidFill>
                  <a:schemeClr val="bg1"/>
                </a:solidFill>
              </a:rPr>
              <a:t>Lecture 3: ER, Relational, SQL (III)</a:t>
            </a:r>
            <a:br>
              <a:rPr lang="en-US" altLang="en-US" sz="1050" i="1" baseline="0" dirty="0">
                <a:solidFill>
                  <a:schemeClr val="bg1"/>
                </a:solidFill>
              </a:rPr>
            </a:br>
            <a:r>
              <a:rPr lang="de-DE" altLang="en-US" sz="900" i="1" dirty="0">
                <a:solidFill>
                  <a:schemeClr val="bg1"/>
                </a:solidFill>
              </a:rPr>
              <a:t>© Donald F. Ferguson, 2020</a:t>
            </a:r>
            <a:endParaRPr lang="en-US" altLang="en-US" sz="900" i="1" dirty="0">
              <a:solidFill>
                <a:schemeClr val="bg1"/>
              </a:solidFill>
            </a:endParaRPr>
          </a:p>
        </p:txBody>
      </p:sp>
      <p:pic>
        <p:nvPicPr>
          <p:cNvPr id="12" name="Picture 10"/>
          <p:cNvPicPr>
            <a:picLocks noChangeAspect="1"/>
          </p:cNvPicPr>
          <p:nvPr userDrawn="1"/>
        </p:nvPicPr>
        <p:blipFill>
          <a:blip r:embed="rId10">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Tree>
    <p:extLst>
      <p:ext uri="{BB962C8B-B14F-4D97-AF65-F5344CB8AC3E}">
        <p14:creationId xmlns:p14="http://schemas.microsoft.com/office/powerpoint/2010/main" val="3428184818"/>
      </p:ext>
    </p:extLst>
  </p:cSld>
  <p:clrMap bg1="lt1" tx1="dk1" bg2="lt2" tx2="dk2" accent1="accent1" accent2="accent2" accent3="accent3" accent4="accent4" accent5="accent5" accent6="accent6" hlink="hlink" folHlink="folHlink"/>
  <p:sldLayoutIdLst>
    <p:sldLayoutId id="2147493687" r:id="rId1"/>
    <p:sldLayoutId id="2147493688" r:id="rId2"/>
    <p:sldLayoutId id="2147493689" r:id="rId3"/>
    <p:sldLayoutId id="2147493690" r:id="rId4"/>
    <p:sldLayoutId id="2147493691" r:id="rId5"/>
    <p:sldLayoutId id="2147493692" r:id="rId6"/>
    <p:sldLayoutId id="2147493693" r:id="rId7"/>
    <p:sldLayoutId id="2147493694" r:id="rId8"/>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6112478-D9B7-4D0D-ADE5-62D5EFAAFBBF}"/>
              </a:ext>
            </a:extLst>
          </p:cNvPr>
          <p:cNvSpPr>
            <a:spLocks noGrp="1" noChangeArrowheads="1"/>
          </p:cNvSpPr>
          <p:nvPr>
            <p:ph type="body" idx="1"/>
          </p:nvPr>
        </p:nvSpPr>
        <p:spPr bwMode="auto">
          <a:xfrm>
            <a:off x="747559" y="820342"/>
            <a:ext cx="7728105"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rgbClr val="002060"/>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userDrawn="1"/>
        </p:nvSpPr>
        <p:spPr bwMode="auto">
          <a:xfrm>
            <a:off x="4512847" y="4960144"/>
            <a:ext cx="381835"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4.</a:t>
            </a:r>
            <a:fld id="{669DE52E-05EC-4487-BE79-3F9A6A9F8797}"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362D880-06BD-4D02-876C-3226AC8E6F10}"/>
              </a:ext>
            </a:extLst>
          </p:cNvPr>
          <p:cNvSpPr>
            <a:spLocks/>
          </p:cNvSpPr>
          <p:nvPr/>
        </p:nvSpPr>
        <p:spPr bwMode="auto">
          <a:xfrm>
            <a:off x="8916988" y="4083844"/>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0" name="Picture 8" descr="Cover-6Ed"/>
          <p:cNvPicPr>
            <a:picLocks noChangeAspect="1" noChangeArrowheads="1"/>
          </p:cNvPicPr>
          <p:nvPr userDrawn="1"/>
        </p:nvPicPr>
        <p:blipFill>
          <a:blip r:embed="rId14"/>
          <a:stretch>
            <a:fillRect/>
          </a:stretch>
        </p:blipFill>
        <p:spPr bwMode="auto">
          <a:xfrm>
            <a:off x="5546" y="1"/>
            <a:ext cx="742012" cy="71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68174545"/>
      </p:ext>
    </p:extLst>
  </p:cSld>
  <p:clrMap bg1="lt1" tx1="dk1" bg2="lt2" tx2="dk2" accent1="accent1" accent2="accent2" accent3="accent3" accent4="accent4" accent5="accent5" accent6="accent6" hlink="hlink" folHlink="folHlink"/>
  <p:sldLayoutIdLst>
    <p:sldLayoutId id="2147493704" r:id="rId1"/>
    <p:sldLayoutId id="2147493705" r:id="rId2"/>
    <p:sldLayoutId id="2147493706" r:id="rId3"/>
    <p:sldLayoutId id="2147493707" r:id="rId4"/>
    <p:sldLayoutId id="2147493708" r:id="rId5"/>
    <p:sldLayoutId id="2147493709" r:id="rId6"/>
    <p:sldLayoutId id="2147493710" r:id="rId7"/>
    <p:sldLayoutId id="2147493711" r:id="rId8"/>
    <p:sldLayoutId id="2147493712" r:id="rId9"/>
    <p:sldLayoutId id="2147493713" r:id="rId10"/>
    <p:sldLayoutId id="2147493714" r:id="rId11"/>
    <p:sldLayoutId id="2147493715" r:id="rId12"/>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95000"/>
        <a:buFont typeface="Monotype Sorts" pitchFamily="-65" charset="2"/>
        <a:buChar char="l"/>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5.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6.xml"/><Relationship Id="rId1" Type="http://schemas.openxmlformats.org/officeDocument/2006/relationships/slideLayout" Target="../slideLayouts/slideLayout45.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50.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50.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5.xml"/></Relationships>
</file>

<file path=ppt/slides/_rels/slide2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2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3.xml"/></Relationships>
</file>

<file path=ppt/slides/_rels/slide3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1.xml"/></Relationships>
</file>

<file path=ppt/slides/_rels/slide3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4.xml"/><Relationship Id="rId1" Type="http://schemas.openxmlformats.org/officeDocument/2006/relationships/slideLayout" Target="../slideLayouts/slideLayout21.xml"/><Relationship Id="rId4" Type="http://schemas.openxmlformats.org/officeDocument/2006/relationships/image" Target="../media/image18.jpeg"/></Relationships>
</file>

<file path=ppt/slides/_rels/slide39.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Layout" Target="../slideLayouts/slideLayout5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1.xml"/></Relationships>
</file>

<file path=ppt/slides/_rels/slide4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20.tiff"/><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5.xml"/></Relationships>
</file>

<file path=ppt/slides/_rels/slide4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30.xml"/><Relationship Id="rId1" Type="http://schemas.openxmlformats.org/officeDocument/2006/relationships/slideLayout" Target="../slideLayouts/slideLayout65.xml"/><Relationship Id="rId4" Type="http://schemas.openxmlformats.org/officeDocument/2006/relationships/image" Target="../media/image22.jpeg"/></Relationships>
</file>

<file path=ppt/slides/_rels/slide4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31.xml"/><Relationship Id="rId1" Type="http://schemas.openxmlformats.org/officeDocument/2006/relationships/slideLayout" Target="../slideLayouts/slideLayout65.xml"/></Relationships>
</file>

<file path=ppt/slides/_rels/slide48.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32.xml"/><Relationship Id="rId1" Type="http://schemas.openxmlformats.org/officeDocument/2006/relationships/slideLayout" Target="../slideLayouts/slideLayout65.xml"/></Relationships>
</file>

<file path=ppt/slides/_rels/slide49.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33.xml"/><Relationship Id="rId1" Type="http://schemas.openxmlformats.org/officeDocument/2006/relationships/slideLayout" Target="../slideLayouts/slideLayout6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34.xml"/><Relationship Id="rId1" Type="http://schemas.openxmlformats.org/officeDocument/2006/relationships/slideLayout" Target="../slideLayouts/slideLayout65.xml"/></Relationships>
</file>

<file path=ppt/slides/_rels/slide51.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35.xml"/><Relationship Id="rId1" Type="http://schemas.openxmlformats.org/officeDocument/2006/relationships/slideLayout" Target="../slideLayouts/slideLayout65.xml"/><Relationship Id="rId4" Type="http://schemas.openxmlformats.org/officeDocument/2006/relationships/image" Target="../media/image28.jpeg"/></Relationships>
</file>

<file path=ppt/slides/_rels/slide52.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36.xml"/><Relationship Id="rId1" Type="http://schemas.openxmlformats.org/officeDocument/2006/relationships/slideLayout" Target="../slideLayouts/slideLayout65.xml"/><Relationship Id="rId4" Type="http://schemas.openxmlformats.org/officeDocument/2006/relationships/image" Target="../media/image30.jpeg"/></Relationships>
</file>

<file path=ppt/slides/_rels/slide53.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37.xml"/><Relationship Id="rId1" Type="http://schemas.openxmlformats.org/officeDocument/2006/relationships/slideLayout" Target="../slideLayouts/slideLayout65.xml"/><Relationship Id="rId4" Type="http://schemas.openxmlformats.org/officeDocument/2006/relationships/image" Target="../media/image28.jpeg"/></Relationships>
</file>

<file path=ppt/slides/_rels/slide5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5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5.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1.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1.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1.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1.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1.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1.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1.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1.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1.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1.xml"/></Relationships>
</file>

<file path=ppt/slides/_rels/slide7.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3.xml"/><Relationship Id="rId1" Type="http://schemas.openxmlformats.org/officeDocument/2006/relationships/slideLayout" Target="../slideLayouts/slideLayout45.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1.xml"/></Relationships>
</file>

<file path=ppt/slides/_rels/slide7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54.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9.xml"/></Relationships>
</file>

<file path=ppt/slides/_rels/slide7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6.xml"/><Relationship Id="rId1" Type="http://schemas.openxmlformats.org/officeDocument/2006/relationships/slideLayout" Target="../slideLayouts/slideLayout9.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2" Type="http://schemas.openxmlformats.org/officeDocument/2006/relationships/image" Target="../media/image20.tiff"/><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2" Type="http://schemas.openxmlformats.org/officeDocument/2006/relationships/image" Target="../media/image20.tiff"/><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4.xml"/><Relationship Id="rId1" Type="http://schemas.openxmlformats.org/officeDocument/2006/relationships/slideLayout" Target="../slideLayouts/slideLayout49.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57.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58.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8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xml"/><Relationship Id="rId5" Type="http://schemas.openxmlformats.org/officeDocument/2006/relationships/image" Target="../media/image36.png"/><Relationship Id="rId4" Type="http://schemas.openxmlformats.org/officeDocument/2006/relationships/image" Target="../media/image35.tiff"/></Relationships>
</file>

<file path=ppt/slides/_rels/slide8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xml"/><Relationship Id="rId4" Type="http://schemas.openxmlformats.org/officeDocument/2006/relationships/image" Target="../media/image39.png"/></Relationships>
</file>

<file path=ppt/slides/_rels/slide8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hyperlink" Target="https://www.w3schools.com/whatis/whatis_fullstack.asp" TargetMode="Externa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2" Type="http://schemas.openxmlformats.org/officeDocument/2006/relationships/image" Target="../media/image43.tiff"/><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2" Type="http://schemas.openxmlformats.org/officeDocument/2006/relationships/image" Target="../media/image44.tiff"/><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1.xml"/><Relationship Id="rId4" Type="http://schemas.openxmlformats.org/officeDocument/2006/relationships/image" Target="../media/image35.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CE15D65-8053-1B4E-B089-18B4089AAFB8}"/>
              </a:ext>
            </a:extLst>
          </p:cNvPr>
          <p:cNvPicPr>
            <a:picLocks noChangeAspect="1"/>
          </p:cNvPicPr>
          <p:nvPr/>
        </p:nvPicPr>
        <p:blipFill>
          <a:blip r:embed="rId3"/>
          <a:stretch>
            <a:fillRect/>
          </a:stretch>
        </p:blipFill>
        <p:spPr>
          <a:xfrm>
            <a:off x="-2" y="-1"/>
            <a:ext cx="9144001" cy="5143501"/>
          </a:xfrm>
          <a:prstGeom prst="rect">
            <a:avLst/>
          </a:prstGeom>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3075"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6" name="TextBox 9"/>
          <p:cNvSpPr txBox="1">
            <a:spLocks noChangeArrowheads="1"/>
          </p:cNvSpPr>
          <p:nvPr/>
        </p:nvSpPr>
        <p:spPr bwMode="auto">
          <a:xfrm>
            <a:off x="-2" y="1"/>
            <a:ext cx="9144000"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3200" i="1" dirty="0"/>
              <a:t>W4111 – Introduction to Databases</a:t>
            </a:r>
            <a:br>
              <a:rPr lang="en-US" altLang="en-US" sz="3200" i="1" dirty="0"/>
            </a:br>
            <a:r>
              <a:rPr lang="en-US" altLang="en-US" sz="3200" i="1" dirty="0"/>
              <a:t>Fall 2025</a:t>
            </a:r>
            <a:br>
              <a:rPr lang="en-US" altLang="en-US" sz="3600" i="1" dirty="0"/>
            </a:br>
            <a:r>
              <a:rPr lang="en-US" altLang="en-US" sz="3200" i="1" dirty="0"/>
              <a:t>Lecture 4: ER, Relational, SQL 3</a:t>
            </a:r>
            <a:endParaRPr lang="en-US" altLang="en-US" sz="3600" i="1" dirty="0"/>
          </a:p>
        </p:txBody>
      </p:sp>
      <p:sp>
        <p:nvSpPr>
          <p:cNvPr id="3077" name="TextBox 10"/>
          <p:cNvSpPr txBox="1">
            <a:spLocks noChangeArrowheads="1"/>
          </p:cNvSpPr>
          <p:nvPr/>
        </p:nvSpPr>
        <p:spPr bwMode="auto">
          <a:xfrm>
            <a:off x="0" y="4732991"/>
            <a:ext cx="91440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r>
              <a:rPr lang="en-US" altLang="en-US" sz="1200" i="1" dirty="0">
                <a:solidFill>
                  <a:schemeClr val="bg1"/>
                </a:solidFill>
              </a:rPr>
              <a:t>© Donald F. Ferguson, 2024</a:t>
            </a:r>
          </a:p>
        </p:txBody>
      </p:sp>
    </p:spTree>
    <p:extLst>
      <p:ext uri="{BB962C8B-B14F-4D97-AF65-F5344CB8AC3E}">
        <p14:creationId xmlns:p14="http://schemas.microsoft.com/office/powerpoint/2010/main" val="30788252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3506"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Specialization</a:t>
            </a:r>
          </a:p>
        </p:txBody>
      </p:sp>
      <p:sp>
        <p:nvSpPr>
          <p:cNvPr id="59395" name="Rectangle 3"/>
          <p:cNvSpPr>
            <a:spLocks noGrp="1" noChangeArrowheads="1"/>
          </p:cNvSpPr>
          <p:nvPr>
            <p:ph type="body" idx="1"/>
          </p:nvPr>
        </p:nvSpPr>
        <p:spPr>
          <a:xfrm>
            <a:off x="1719262" y="906067"/>
            <a:ext cx="5755736" cy="2943558"/>
          </a:xfrm>
        </p:spPr>
        <p:txBody>
          <a:bodyPr/>
          <a:lstStyle/>
          <a:p>
            <a:r>
              <a:rPr lang="en-US" altLang="en-US" dirty="0"/>
              <a:t>Top-down design process; we designate sub-groupings within an entity set that are distinctive from other entities in the set.</a:t>
            </a:r>
          </a:p>
          <a:p>
            <a:r>
              <a:rPr lang="en-US" altLang="en-US" dirty="0"/>
              <a:t>These sub-groupings become lower-level entity sets that have attributes or participate in relationships that do not apply to the higher-level entity set.</a:t>
            </a:r>
          </a:p>
          <a:p>
            <a:r>
              <a:rPr lang="en-US" altLang="en-US" dirty="0"/>
              <a:t>Depicted by a </a:t>
            </a:r>
            <a:r>
              <a:rPr lang="en-US" altLang="en-US" i="1" dirty="0"/>
              <a:t>triangle</a:t>
            </a:r>
            <a:r>
              <a:rPr lang="en-US" altLang="en-US" dirty="0"/>
              <a:t> component labeled ISA (e.g., </a:t>
            </a:r>
            <a:r>
              <a:rPr lang="en-US" altLang="en-US" i="1" dirty="0"/>
              <a:t>instructor</a:t>
            </a:r>
            <a:r>
              <a:rPr lang="en-US" altLang="en-US" dirty="0"/>
              <a:t> “is a” </a:t>
            </a:r>
            <a:r>
              <a:rPr lang="en-US" altLang="en-US" i="1" dirty="0"/>
              <a:t>person</a:t>
            </a:r>
            <a:r>
              <a:rPr lang="en-US" altLang="en-US" dirty="0"/>
              <a:t>).</a:t>
            </a:r>
          </a:p>
          <a:p>
            <a:r>
              <a:rPr lang="en-US" altLang="en-US" b="1" dirty="0">
                <a:solidFill>
                  <a:srgbClr val="002060"/>
                </a:solidFill>
              </a:rPr>
              <a:t>Attribute inheritance</a:t>
            </a:r>
            <a:r>
              <a:rPr lang="en-US" altLang="en-US" dirty="0">
                <a:solidFill>
                  <a:srgbClr val="002060"/>
                </a:solidFill>
              </a:rPr>
              <a:t> </a:t>
            </a:r>
            <a:r>
              <a:rPr lang="en-US" altLang="en-US" dirty="0"/>
              <a:t>– a lower-level entity set inherits all the attributes and relationship participation of the higher-level entity set to which it is linked.</a:t>
            </a:r>
          </a:p>
          <a:p>
            <a:endParaRPr lang="en-US" altLang="en-US" dirty="0"/>
          </a:p>
        </p:txBody>
      </p:sp>
    </p:spTree>
    <p:extLst>
      <p:ext uri="{BB962C8B-B14F-4D97-AF65-F5344CB8AC3E}">
        <p14:creationId xmlns:p14="http://schemas.microsoft.com/office/powerpoint/2010/main" val="39437074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72BAB6-BBE5-A3CC-3246-DDD320620E5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48B1D80-7926-2845-66C7-256190619053}"/>
              </a:ext>
            </a:extLst>
          </p:cNvPr>
          <p:cNvSpPr>
            <a:spLocks noGrp="1"/>
          </p:cNvSpPr>
          <p:nvPr>
            <p:ph type="title"/>
          </p:nvPr>
        </p:nvSpPr>
        <p:spPr/>
        <p:txBody>
          <a:bodyPr/>
          <a:lstStyle/>
          <a:p>
            <a:r>
              <a:rPr lang="en-US" dirty="0"/>
              <a:t>Inheritance/Specialization</a:t>
            </a:r>
          </a:p>
        </p:txBody>
      </p:sp>
      <p:pic>
        <p:nvPicPr>
          <p:cNvPr id="4" name="Picture 3">
            <a:extLst>
              <a:ext uri="{FF2B5EF4-FFF2-40B4-BE49-F238E27FC236}">
                <a16:creationId xmlns:a16="http://schemas.microsoft.com/office/drawing/2014/main" id="{203B9485-8687-DB6B-3386-1D71F911B342}"/>
              </a:ext>
            </a:extLst>
          </p:cNvPr>
          <p:cNvPicPr>
            <a:picLocks noChangeAspect="1"/>
          </p:cNvPicPr>
          <p:nvPr/>
        </p:nvPicPr>
        <p:blipFill>
          <a:blip r:embed="rId2"/>
          <a:stretch>
            <a:fillRect/>
          </a:stretch>
        </p:blipFill>
        <p:spPr>
          <a:xfrm>
            <a:off x="0" y="1013960"/>
            <a:ext cx="4064181" cy="3371538"/>
          </a:xfrm>
          <a:prstGeom prst="rect">
            <a:avLst/>
          </a:prstGeom>
        </p:spPr>
      </p:pic>
      <p:pic>
        <p:nvPicPr>
          <p:cNvPr id="5" name="Picture 4">
            <a:extLst>
              <a:ext uri="{FF2B5EF4-FFF2-40B4-BE49-F238E27FC236}">
                <a16:creationId xmlns:a16="http://schemas.microsoft.com/office/drawing/2014/main" id="{9B982230-30A8-3FFB-DBBE-4D8BF630D2C4}"/>
              </a:ext>
            </a:extLst>
          </p:cNvPr>
          <p:cNvPicPr>
            <a:picLocks noChangeAspect="1"/>
          </p:cNvPicPr>
          <p:nvPr/>
        </p:nvPicPr>
        <p:blipFill>
          <a:blip r:embed="rId3"/>
          <a:stretch>
            <a:fillRect/>
          </a:stretch>
        </p:blipFill>
        <p:spPr>
          <a:xfrm>
            <a:off x="3119718" y="616419"/>
            <a:ext cx="5969674" cy="1150489"/>
          </a:xfrm>
          <a:prstGeom prst="rect">
            <a:avLst/>
          </a:prstGeom>
        </p:spPr>
      </p:pic>
      <p:pic>
        <p:nvPicPr>
          <p:cNvPr id="6" name="Picture 5">
            <a:extLst>
              <a:ext uri="{FF2B5EF4-FFF2-40B4-BE49-F238E27FC236}">
                <a16:creationId xmlns:a16="http://schemas.microsoft.com/office/drawing/2014/main" id="{205E92CC-5C44-8A25-7947-3FEDE4533A04}"/>
              </a:ext>
            </a:extLst>
          </p:cNvPr>
          <p:cNvPicPr>
            <a:picLocks noChangeAspect="1"/>
          </p:cNvPicPr>
          <p:nvPr/>
        </p:nvPicPr>
        <p:blipFill>
          <a:blip r:embed="rId4"/>
          <a:stretch>
            <a:fillRect/>
          </a:stretch>
        </p:blipFill>
        <p:spPr>
          <a:xfrm>
            <a:off x="3965555" y="2008993"/>
            <a:ext cx="5123837" cy="2412812"/>
          </a:xfrm>
          <a:prstGeom prst="rect">
            <a:avLst/>
          </a:prstGeom>
        </p:spPr>
      </p:pic>
      <p:sp>
        <p:nvSpPr>
          <p:cNvPr id="7" name="Rectangle 6">
            <a:extLst>
              <a:ext uri="{FF2B5EF4-FFF2-40B4-BE49-F238E27FC236}">
                <a16:creationId xmlns:a16="http://schemas.microsoft.com/office/drawing/2014/main" id="{948E4A33-C462-2C9F-21F1-B4226249D92F}"/>
              </a:ext>
            </a:extLst>
          </p:cNvPr>
          <p:cNvSpPr/>
          <p:nvPr/>
        </p:nvSpPr>
        <p:spPr>
          <a:xfrm>
            <a:off x="138953" y="4476870"/>
            <a:ext cx="5644053" cy="196208"/>
          </a:xfrm>
          <a:prstGeom prst="rect">
            <a:avLst/>
          </a:prstGeom>
        </p:spPr>
        <p:txBody>
          <a:bodyPr wrap="square">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675" b="0" i="0" u="none" strike="noStrike" kern="1200" cap="none" spc="0" normalizeH="0" baseline="0" noProof="0" dirty="0">
                <a:ln>
                  <a:noFill/>
                </a:ln>
                <a:solidFill>
                  <a:srgbClr val="444444"/>
                </a:solidFill>
                <a:effectLst/>
                <a:uLnTx/>
                <a:uFillTx/>
                <a:latin typeface="Arial" charset="0"/>
                <a:ea typeface="ＭＳ Ｐゴシック" charset="-128"/>
                <a:cs typeface="+mn-cs"/>
              </a:rPr>
              <a:t>http://</a:t>
            </a:r>
            <a:r>
              <a:rPr kumimoji="0" lang="en-US" sz="675" b="0" i="0" u="none" strike="noStrike" kern="1200" cap="none" spc="0" normalizeH="0" baseline="0" noProof="0" dirty="0" err="1">
                <a:ln>
                  <a:noFill/>
                </a:ln>
                <a:solidFill>
                  <a:srgbClr val="444444"/>
                </a:solidFill>
                <a:effectLst/>
                <a:uLnTx/>
                <a:uFillTx/>
                <a:latin typeface="Arial" charset="0"/>
                <a:ea typeface="ＭＳ Ｐゴシック" charset="-128"/>
                <a:cs typeface="+mn-cs"/>
              </a:rPr>
              <a:t>www.vertabelo.com</a:t>
            </a:r>
            <a:r>
              <a:rPr kumimoji="0" lang="en-US" sz="675" b="0" i="0" u="none" strike="noStrike" kern="1200" cap="none" spc="0" normalizeH="0" baseline="0" noProof="0" dirty="0">
                <a:ln>
                  <a:noFill/>
                </a:ln>
                <a:solidFill>
                  <a:srgbClr val="444444"/>
                </a:solidFill>
                <a:effectLst/>
                <a:uLnTx/>
                <a:uFillTx/>
                <a:latin typeface="Arial" charset="0"/>
                <a:ea typeface="ＭＳ Ｐゴシック" charset="-128"/>
                <a:cs typeface="+mn-cs"/>
              </a:rPr>
              <a:t>/blog/technical-articles/inheritance-in-a-relational-database</a:t>
            </a:r>
          </a:p>
        </p:txBody>
      </p:sp>
      <p:sp>
        <p:nvSpPr>
          <p:cNvPr id="8" name="TextBox 7">
            <a:extLst>
              <a:ext uri="{FF2B5EF4-FFF2-40B4-BE49-F238E27FC236}">
                <a16:creationId xmlns:a16="http://schemas.microsoft.com/office/drawing/2014/main" id="{91F92C6D-131E-F095-3416-35FCE598D02B}"/>
              </a:ext>
            </a:extLst>
          </p:cNvPr>
          <p:cNvSpPr txBox="1"/>
          <p:nvPr/>
        </p:nvSpPr>
        <p:spPr>
          <a:xfrm>
            <a:off x="228600" y="3329907"/>
            <a:ext cx="1128811" cy="1128811"/>
          </a:xfrm>
          <a:prstGeom prst="rect">
            <a:avLst/>
          </a:prstGeom>
          <a:noFill/>
        </p:spPr>
        <p:txBody>
          <a:bodyPr wrap="none" rtlCol="0">
            <a:noAutofit/>
          </a:bodyPr>
          <a:lstStyle/>
          <a:p>
            <a:pPr marL="171450" marR="0" lvl="0" indent="-171450" algn="l" defTabSz="457200" rtl="0" eaLnBrk="1" fontAlgn="base" latinLnBrk="0" hangingPunct="1">
              <a:lnSpc>
                <a:spcPct val="90000"/>
              </a:lnSpc>
              <a:spcBef>
                <a:spcPts val="450"/>
              </a:spcBef>
              <a:spcAft>
                <a:spcPct val="0"/>
              </a:spcAft>
              <a:buClr>
                <a:srgbClr val="0085C3"/>
              </a:buClr>
              <a:buSzTx/>
              <a:buFontTx/>
              <a:buAutoNum type="arabicPeriod"/>
              <a:tabLst/>
              <a:defRPr/>
            </a:pPr>
            <a:r>
              <a:rPr kumimoji="0" lang="en-US" sz="900" b="0" i="0" u="none" strike="noStrike" kern="1200" cap="none" spc="0" normalizeH="0" baseline="0" noProof="0" dirty="0">
                <a:ln>
                  <a:noFill/>
                </a:ln>
                <a:solidFill>
                  <a:srgbClr val="444444"/>
                </a:solidFill>
                <a:effectLst/>
                <a:uLnTx/>
                <a:uFillTx/>
                <a:latin typeface="Museo Sans For Dell"/>
                <a:ea typeface="ＭＳ Ｐゴシック" charset="-128"/>
                <a:cs typeface="+mn-cs"/>
              </a:rPr>
              <a:t>Are all employees faculty?</a:t>
            </a:r>
          </a:p>
          <a:p>
            <a:pPr marL="171450" marR="0" lvl="0" indent="-171450" algn="l" defTabSz="457200" rtl="0" eaLnBrk="1" fontAlgn="base" latinLnBrk="0" hangingPunct="1">
              <a:lnSpc>
                <a:spcPct val="90000"/>
              </a:lnSpc>
              <a:spcBef>
                <a:spcPts val="450"/>
              </a:spcBef>
              <a:spcAft>
                <a:spcPct val="0"/>
              </a:spcAft>
              <a:buClr>
                <a:srgbClr val="0085C3"/>
              </a:buClr>
              <a:buSzTx/>
              <a:buFontTx/>
              <a:buAutoNum type="arabicPeriod"/>
              <a:tabLst/>
              <a:defRPr/>
            </a:pPr>
            <a:r>
              <a:rPr kumimoji="0" lang="en-US" sz="900" b="0" i="0" u="none" strike="noStrike" kern="1200" cap="none" spc="0" normalizeH="0" baseline="0" noProof="0" dirty="0">
                <a:ln>
                  <a:noFill/>
                </a:ln>
                <a:solidFill>
                  <a:srgbClr val="444444"/>
                </a:solidFill>
                <a:effectLst/>
                <a:uLnTx/>
                <a:uFillTx/>
                <a:latin typeface="Museo Sans For Dell"/>
                <a:ea typeface="ＭＳ Ｐゴシック" charset="-128"/>
                <a:cs typeface="+mn-cs"/>
              </a:rPr>
              <a:t>Can students also be employees?</a:t>
            </a:r>
          </a:p>
        </p:txBody>
      </p:sp>
    </p:spTree>
    <p:extLst>
      <p:ext uri="{BB962C8B-B14F-4D97-AF65-F5344CB8AC3E}">
        <p14:creationId xmlns:p14="http://schemas.microsoft.com/office/powerpoint/2010/main" val="20857645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EB082B-8CA5-8A51-7580-FC51135B921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9E96B5D-773C-0B6E-DB6F-3A86A3C33C85}"/>
              </a:ext>
            </a:extLst>
          </p:cNvPr>
          <p:cNvSpPr>
            <a:spLocks noGrp="1"/>
          </p:cNvSpPr>
          <p:nvPr>
            <p:ph type="title"/>
          </p:nvPr>
        </p:nvSpPr>
        <p:spPr/>
        <p:txBody>
          <a:bodyPr/>
          <a:lstStyle/>
          <a:p>
            <a:r>
              <a:rPr lang="en-US" dirty="0"/>
              <a:t>Specialization</a:t>
            </a:r>
          </a:p>
        </p:txBody>
      </p:sp>
      <p:pic>
        <p:nvPicPr>
          <p:cNvPr id="4" name="Picture 3">
            <a:extLst>
              <a:ext uri="{FF2B5EF4-FFF2-40B4-BE49-F238E27FC236}">
                <a16:creationId xmlns:a16="http://schemas.microsoft.com/office/drawing/2014/main" id="{CB0E5828-BDE5-75FB-6D37-111B07BDCDD7}"/>
              </a:ext>
            </a:extLst>
          </p:cNvPr>
          <p:cNvPicPr>
            <a:picLocks noChangeAspect="1"/>
          </p:cNvPicPr>
          <p:nvPr/>
        </p:nvPicPr>
        <p:blipFill>
          <a:blip r:embed="rId2"/>
          <a:stretch>
            <a:fillRect/>
          </a:stretch>
        </p:blipFill>
        <p:spPr>
          <a:xfrm>
            <a:off x="911133" y="587411"/>
            <a:ext cx="6126256" cy="3968679"/>
          </a:xfrm>
          <a:prstGeom prst="rect">
            <a:avLst/>
          </a:prstGeom>
        </p:spPr>
      </p:pic>
    </p:spTree>
    <p:extLst>
      <p:ext uri="{BB962C8B-B14F-4D97-AF65-F5344CB8AC3E}">
        <p14:creationId xmlns:p14="http://schemas.microsoft.com/office/powerpoint/2010/main" val="8570348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F05811-57BE-F80A-BD7D-F127F3E6501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280961E-105C-3919-339F-670753F448B7}"/>
              </a:ext>
            </a:extLst>
          </p:cNvPr>
          <p:cNvSpPr>
            <a:spLocks noGrp="1"/>
          </p:cNvSpPr>
          <p:nvPr>
            <p:ph type="title"/>
          </p:nvPr>
        </p:nvSpPr>
        <p:spPr/>
        <p:txBody>
          <a:bodyPr/>
          <a:lstStyle/>
          <a:p>
            <a:r>
              <a:rPr lang="en-US" dirty="0"/>
              <a:t>One Table</a:t>
            </a:r>
          </a:p>
        </p:txBody>
      </p:sp>
      <p:pic>
        <p:nvPicPr>
          <p:cNvPr id="4" name="Picture 3">
            <a:extLst>
              <a:ext uri="{FF2B5EF4-FFF2-40B4-BE49-F238E27FC236}">
                <a16:creationId xmlns:a16="http://schemas.microsoft.com/office/drawing/2014/main" id="{22FD687E-1F83-7AD6-E1CB-DF634D8CD30C}"/>
              </a:ext>
            </a:extLst>
          </p:cNvPr>
          <p:cNvPicPr>
            <a:picLocks noChangeAspect="1"/>
          </p:cNvPicPr>
          <p:nvPr/>
        </p:nvPicPr>
        <p:blipFill>
          <a:blip r:embed="rId2"/>
          <a:stretch>
            <a:fillRect/>
          </a:stretch>
        </p:blipFill>
        <p:spPr>
          <a:xfrm>
            <a:off x="2192178" y="618297"/>
            <a:ext cx="4845211" cy="4077528"/>
          </a:xfrm>
          <a:prstGeom prst="rect">
            <a:avLst/>
          </a:prstGeom>
        </p:spPr>
      </p:pic>
      <p:sp>
        <p:nvSpPr>
          <p:cNvPr id="5" name="TextBox 4">
            <a:extLst>
              <a:ext uri="{FF2B5EF4-FFF2-40B4-BE49-F238E27FC236}">
                <a16:creationId xmlns:a16="http://schemas.microsoft.com/office/drawing/2014/main" id="{FAF44FC7-6679-FF72-6EAE-598AF2D14DD7}"/>
              </a:ext>
            </a:extLst>
          </p:cNvPr>
          <p:cNvSpPr txBox="1"/>
          <p:nvPr/>
        </p:nvSpPr>
        <p:spPr>
          <a:xfrm>
            <a:off x="505856" y="2978524"/>
            <a:ext cx="769378" cy="369332"/>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Tables</a:t>
            </a:r>
          </a:p>
        </p:txBody>
      </p:sp>
      <p:cxnSp>
        <p:nvCxnSpPr>
          <p:cNvPr id="6" name="Straight Arrow Connector 5">
            <a:extLst>
              <a:ext uri="{FF2B5EF4-FFF2-40B4-BE49-F238E27FC236}">
                <a16:creationId xmlns:a16="http://schemas.microsoft.com/office/drawing/2014/main" id="{D03DB53E-EFD6-02F9-074E-A022159B1A40}"/>
              </a:ext>
            </a:extLst>
          </p:cNvPr>
          <p:cNvCxnSpPr>
            <a:cxnSpLocks/>
            <a:stCxn id="5" idx="3"/>
          </p:cNvCxnSpPr>
          <p:nvPr/>
        </p:nvCxnSpPr>
        <p:spPr>
          <a:xfrm flipV="1">
            <a:off x="1275234" y="2978524"/>
            <a:ext cx="1475421" cy="184666"/>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04CD5489-BA33-E4B5-6416-7A0E7F01E4F7}"/>
              </a:ext>
            </a:extLst>
          </p:cNvPr>
          <p:cNvSpPr txBox="1"/>
          <p:nvPr/>
        </p:nvSpPr>
        <p:spPr>
          <a:xfrm>
            <a:off x="7473769" y="2840024"/>
            <a:ext cx="736099" cy="369332"/>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Views</a:t>
            </a:r>
          </a:p>
        </p:txBody>
      </p:sp>
      <p:cxnSp>
        <p:nvCxnSpPr>
          <p:cNvPr id="8" name="Straight Arrow Connector 7">
            <a:extLst>
              <a:ext uri="{FF2B5EF4-FFF2-40B4-BE49-F238E27FC236}">
                <a16:creationId xmlns:a16="http://schemas.microsoft.com/office/drawing/2014/main" id="{E4F9DD09-9E16-008E-F8D7-57F4024E82B6}"/>
              </a:ext>
            </a:extLst>
          </p:cNvPr>
          <p:cNvCxnSpPr>
            <a:cxnSpLocks/>
            <a:stCxn id="7" idx="1"/>
          </p:cNvCxnSpPr>
          <p:nvPr/>
        </p:nvCxnSpPr>
        <p:spPr>
          <a:xfrm flipH="1" flipV="1">
            <a:off x="6224381" y="2657062"/>
            <a:ext cx="1249388" cy="367628"/>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A241952-34F7-7EE6-4A81-AA9EEF0B5B7C}"/>
              </a:ext>
            </a:extLst>
          </p:cNvPr>
          <p:cNvCxnSpPr>
            <a:cxnSpLocks/>
            <a:stCxn id="7" idx="1"/>
          </p:cNvCxnSpPr>
          <p:nvPr/>
        </p:nvCxnSpPr>
        <p:spPr>
          <a:xfrm flipH="1">
            <a:off x="6157293" y="3024690"/>
            <a:ext cx="1316476" cy="716241"/>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178161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06C718-1B7F-57B5-8225-49303D8EDBF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465590A-D826-4E0B-E135-524AAC03E075}"/>
              </a:ext>
            </a:extLst>
          </p:cNvPr>
          <p:cNvSpPr>
            <a:spLocks noGrp="1"/>
          </p:cNvSpPr>
          <p:nvPr>
            <p:ph type="title"/>
          </p:nvPr>
        </p:nvSpPr>
        <p:spPr/>
        <p:txBody>
          <a:bodyPr/>
          <a:lstStyle/>
          <a:p>
            <a:r>
              <a:rPr lang="en-US" dirty="0"/>
              <a:t>Two Table</a:t>
            </a:r>
          </a:p>
        </p:txBody>
      </p:sp>
      <p:pic>
        <p:nvPicPr>
          <p:cNvPr id="4" name="Picture 3">
            <a:extLst>
              <a:ext uri="{FF2B5EF4-FFF2-40B4-BE49-F238E27FC236}">
                <a16:creationId xmlns:a16="http://schemas.microsoft.com/office/drawing/2014/main" id="{E90AA6D5-998E-2331-5044-327D85F4BC9B}"/>
              </a:ext>
            </a:extLst>
          </p:cNvPr>
          <p:cNvPicPr>
            <a:picLocks noChangeAspect="1"/>
          </p:cNvPicPr>
          <p:nvPr/>
        </p:nvPicPr>
        <p:blipFill>
          <a:blip r:embed="rId2"/>
          <a:stretch>
            <a:fillRect/>
          </a:stretch>
        </p:blipFill>
        <p:spPr>
          <a:xfrm>
            <a:off x="2165779" y="638350"/>
            <a:ext cx="4598092" cy="4057475"/>
          </a:xfrm>
          <a:prstGeom prst="rect">
            <a:avLst/>
          </a:prstGeom>
        </p:spPr>
      </p:pic>
      <p:sp>
        <p:nvSpPr>
          <p:cNvPr id="5" name="TextBox 4">
            <a:extLst>
              <a:ext uri="{FF2B5EF4-FFF2-40B4-BE49-F238E27FC236}">
                <a16:creationId xmlns:a16="http://schemas.microsoft.com/office/drawing/2014/main" id="{16E95914-616B-9825-8291-D2E3559B5AB5}"/>
              </a:ext>
            </a:extLst>
          </p:cNvPr>
          <p:cNvSpPr txBox="1"/>
          <p:nvPr/>
        </p:nvSpPr>
        <p:spPr>
          <a:xfrm>
            <a:off x="505856" y="2978524"/>
            <a:ext cx="769378" cy="369332"/>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Tables</a:t>
            </a:r>
          </a:p>
        </p:txBody>
      </p:sp>
      <p:cxnSp>
        <p:nvCxnSpPr>
          <p:cNvPr id="6" name="Straight Arrow Connector 5">
            <a:extLst>
              <a:ext uri="{FF2B5EF4-FFF2-40B4-BE49-F238E27FC236}">
                <a16:creationId xmlns:a16="http://schemas.microsoft.com/office/drawing/2014/main" id="{53FB7BC9-AD10-4CD0-80E5-30965807C7DA}"/>
              </a:ext>
            </a:extLst>
          </p:cNvPr>
          <p:cNvCxnSpPr>
            <a:stCxn id="5" idx="3"/>
          </p:cNvCxnSpPr>
          <p:nvPr/>
        </p:nvCxnSpPr>
        <p:spPr>
          <a:xfrm flipV="1">
            <a:off x="1275234" y="2571752"/>
            <a:ext cx="1528478" cy="591438"/>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31CD7293-C082-CEE7-5458-3D2828562C68}"/>
              </a:ext>
            </a:extLst>
          </p:cNvPr>
          <p:cNvCxnSpPr>
            <a:cxnSpLocks/>
            <a:stCxn id="5" idx="3"/>
          </p:cNvCxnSpPr>
          <p:nvPr/>
        </p:nvCxnSpPr>
        <p:spPr>
          <a:xfrm>
            <a:off x="1275234" y="3163190"/>
            <a:ext cx="1528478" cy="499107"/>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23B33DAC-6ABE-CF30-B433-BC5D955399C0}"/>
              </a:ext>
            </a:extLst>
          </p:cNvPr>
          <p:cNvSpPr txBox="1"/>
          <p:nvPr/>
        </p:nvSpPr>
        <p:spPr>
          <a:xfrm>
            <a:off x="7473769" y="2840024"/>
            <a:ext cx="648383" cy="369332"/>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View</a:t>
            </a:r>
          </a:p>
        </p:txBody>
      </p:sp>
      <p:cxnSp>
        <p:nvCxnSpPr>
          <p:cNvPr id="9" name="Straight Arrow Connector 8">
            <a:extLst>
              <a:ext uri="{FF2B5EF4-FFF2-40B4-BE49-F238E27FC236}">
                <a16:creationId xmlns:a16="http://schemas.microsoft.com/office/drawing/2014/main" id="{12C30C98-365D-6AF0-2458-C66390F1D421}"/>
              </a:ext>
            </a:extLst>
          </p:cNvPr>
          <p:cNvCxnSpPr>
            <a:cxnSpLocks/>
            <a:stCxn id="8" idx="1"/>
          </p:cNvCxnSpPr>
          <p:nvPr/>
        </p:nvCxnSpPr>
        <p:spPr>
          <a:xfrm flipH="1">
            <a:off x="6164747" y="3024690"/>
            <a:ext cx="1309022" cy="101859"/>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842989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DC4426-70CF-29A5-0D8A-2DBD0EBFA9C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2E63467-0539-C1CC-C17F-0807A1785383}"/>
              </a:ext>
            </a:extLst>
          </p:cNvPr>
          <p:cNvSpPr>
            <a:spLocks noGrp="1"/>
          </p:cNvSpPr>
          <p:nvPr>
            <p:ph type="title"/>
          </p:nvPr>
        </p:nvSpPr>
        <p:spPr/>
        <p:txBody>
          <a:bodyPr/>
          <a:lstStyle/>
          <a:p>
            <a:r>
              <a:rPr lang="en-US" dirty="0"/>
              <a:t>Three Table</a:t>
            </a:r>
          </a:p>
        </p:txBody>
      </p:sp>
      <p:pic>
        <p:nvPicPr>
          <p:cNvPr id="4" name="Picture 3">
            <a:extLst>
              <a:ext uri="{FF2B5EF4-FFF2-40B4-BE49-F238E27FC236}">
                <a16:creationId xmlns:a16="http://schemas.microsoft.com/office/drawing/2014/main" id="{D69586B8-367E-77DA-6189-93551BDEF63A}"/>
              </a:ext>
            </a:extLst>
          </p:cNvPr>
          <p:cNvPicPr>
            <a:picLocks noChangeAspect="1"/>
          </p:cNvPicPr>
          <p:nvPr/>
        </p:nvPicPr>
        <p:blipFill>
          <a:blip r:embed="rId2"/>
          <a:stretch>
            <a:fillRect/>
          </a:stretch>
        </p:blipFill>
        <p:spPr>
          <a:xfrm>
            <a:off x="533400" y="666750"/>
            <a:ext cx="6324600" cy="3972476"/>
          </a:xfrm>
          <a:prstGeom prst="rect">
            <a:avLst/>
          </a:prstGeom>
        </p:spPr>
      </p:pic>
    </p:spTree>
    <p:extLst>
      <p:ext uri="{BB962C8B-B14F-4D97-AF65-F5344CB8AC3E}">
        <p14:creationId xmlns:p14="http://schemas.microsoft.com/office/powerpoint/2010/main" val="13336570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881877-D141-53DA-18BF-76D9EB2AC3EF}"/>
            </a:ext>
          </a:extLst>
        </p:cNvPr>
        <p:cNvGrpSpPr/>
        <p:nvPr/>
      </p:nvGrpSpPr>
      <p:grpSpPr>
        <a:xfrm>
          <a:off x="0" y="0"/>
          <a:ext cx="0" cy="0"/>
          <a:chOff x="0" y="0"/>
          <a:chExt cx="0" cy="0"/>
        </a:xfrm>
      </p:grpSpPr>
      <p:sp>
        <p:nvSpPr>
          <p:cNvPr id="537602" name="Rectangle 2">
            <a:extLst>
              <a:ext uri="{FF2B5EF4-FFF2-40B4-BE49-F238E27FC236}">
                <a16:creationId xmlns:a16="http://schemas.microsoft.com/office/drawing/2014/main" id="{89F12093-DBFB-7BFA-B7A3-586BA7EA336F}"/>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Specialization Example</a:t>
            </a:r>
          </a:p>
        </p:txBody>
      </p:sp>
      <p:sp>
        <p:nvSpPr>
          <p:cNvPr id="60419" name="Rectangle 3">
            <a:extLst>
              <a:ext uri="{FF2B5EF4-FFF2-40B4-BE49-F238E27FC236}">
                <a16:creationId xmlns:a16="http://schemas.microsoft.com/office/drawing/2014/main" id="{62F5E8EF-E9F8-2B0C-E3A1-48F89F4500AA}"/>
              </a:ext>
            </a:extLst>
          </p:cNvPr>
          <p:cNvSpPr>
            <a:spLocks noGrp="1" noChangeArrowheads="1"/>
          </p:cNvSpPr>
          <p:nvPr>
            <p:ph type="body" idx="1"/>
          </p:nvPr>
        </p:nvSpPr>
        <p:spPr>
          <a:xfrm>
            <a:off x="1719262" y="745331"/>
            <a:ext cx="5769674" cy="930714"/>
          </a:xfrm>
        </p:spPr>
        <p:txBody>
          <a:bodyPr/>
          <a:lstStyle/>
          <a:p>
            <a:r>
              <a:rPr lang="en-US" altLang="en-US" b="1" dirty="0">
                <a:solidFill>
                  <a:srgbClr val="002060"/>
                </a:solidFill>
              </a:rPr>
              <a:t>Overlapping</a:t>
            </a:r>
            <a:r>
              <a:rPr lang="en-US" altLang="en-US" dirty="0"/>
              <a:t> – </a:t>
            </a:r>
            <a:r>
              <a:rPr lang="en-US" altLang="en-US" i="1" dirty="0"/>
              <a:t>employee</a:t>
            </a:r>
            <a:r>
              <a:rPr lang="en-US" altLang="en-US" dirty="0"/>
              <a:t> and </a:t>
            </a:r>
            <a:r>
              <a:rPr lang="en-US" altLang="en-US" i="1" dirty="0"/>
              <a:t>student</a:t>
            </a:r>
          </a:p>
          <a:p>
            <a:r>
              <a:rPr lang="en-US" altLang="en-US" b="1" dirty="0">
                <a:solidFill>
                  <a:srgbClr val="002060"/>
                </a:solidFill>
              </a:rPr>
              <a:t>Disjoint</a:t>
            </a:r>
            <a:r>
              <a:rPr lang="en-US" altLang="en-US" dirty="0"/>
              <a:t> – </a:t>
            </a:r>
            <a:r>
              <a:rPr lang="en-US" altLang="en-US" i="1" dirty="0"/>
              <a:t>instructor</a:t>
            </a:r>
            <a:r>
              <a:rPr lang="en-US" altLang="en-US" dirty="0"/>
              <a:t> and </a:t>
            </a:r>
            <a:r>
              <a:rPr lang="en-US" altLang="en-US" i="1" dirty="0"/>
              <a:t>secretary</a:t>
            </a:r>
          </a:p>
          <a:p>
            <a:r>
              <a:rPr lang="en-US" altLang="en-US" dirty="0"/>
              <a:t>Total and partial</a:t>
            </a:r>
          </a:p>
        </p:txBody>
      </p:sp>
      <p:pic>
        <p:nvPicPr>
          <p:cNvPr id="60420" name="Picture 1">
            <a:extLst>
              <a:ext uri="{FF2B5EF4-FFF2-40B4-BE49-F238E27FC236}">
                <a16:creationId xmlns:a16="http://schemas.microsoft.com/office/drawing/2014/main" id="{8D210E5D-5D1F-AD5D-CABB-65B10BCD813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310128" y="1688655"/>
            <a:ext cx="2419160" cy="2496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281498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C69221-A718-BD24-F209-CAF22D136D19}"/>
            </a:ext>
          </a:extLst>
        </p:cNvPr>
        <p:cNvGrpSpPr/>
        <p:nvPr/>
      </p:nvGrpSpPr>
      <p:grpSpPr>
        <a:xfrm>
          <a:off x="0" y="0"/>
          <a:ext cx="0" cy="0"/>
          <a:chOff x="0" y="0"/>
          <a:chExt cx="0" cy="0"/>
        </a:xfrm>
      </p:grpSpPr>
      <p:sp>
        <p:nvSpPr>
          <p:cNvPr id="670722" name="Rectangle 2">
            <a:extLst>
              <a:ext uri="{FF2B5EF4-FFF2-40B4-BE49-F238E27FC236}">
                <a16:creationId xmlns:a16="http://schemas.microsoft.com/office/drawing/2014/main" id="{40A4F4E5-75D1-98FF-4569-6E2C7078C3D8}"/>
              </a:ext>
            </a:extLst>
          </p:cNvPr>
          <p:cNvSpPr>
            <a:spLocks noGrp="1" noChangeArrowheads="1"/>
          </p:cNvSpPr>
          <p:nvPr>
            <p:ph type="title" idx="4294967295"/>
          </p:nvPr>
        </p:nvSpPr>
        <p:spPr>
          <a:xfrm>
            <a:off x="1749029" y="36910"/>
            <a:ext cx="6057900" cy="457200"/>
          </a:xfrm>
        </p:spPr>
        <p:txBody>
          <a:bodyPr/>
          <a:lstStyle/>
          <a:p>
            <a:pPr>
              <a:defRPr/>
            </a:pPr>
            <a:r>
              <a:rPr lang="en-US" altLang="en-US">
                <a:effectLst>
                  <a:outerShdw blurRad="38100" dist="38100" dir="2700000" algn="tl">
                    <a:srgbClr val="C0C0C0"/>
                  </a:outerShdw>
                </a:effectLst>
              </a:rPr>
              <a:t>Representing Specialization via Schemas</a:t>
            </a:r>
          </a:p>
        </p:txBody>
      </p:sp>
      <p:sp>
        <p:nvSpPr>
          <p:cNvPr id="61443" name="Rectangle 3">
            <a:extLst>
              <a:ext uri="{FF2B5EF4-FFF2-40B4-BE49-F238E27FC236}">
                <a16:creationId xmlns:a16="http://schemas.microsoft.com/office/drawing/2014/main" id="{0BAA6EF2-BB56-C9AC-5FCA-91284E795978}"/>
              </a:ext>
            </a:extLst>
          </p:cNvPr>
          <p:cNvSpPr>
            <a:spLocks noGrp="1" noChangeArrowheads="1"/>
          </p:cNvSpPr>
          <p:nvPr>
            <p:ph type="body" idx="4294967295"/>
          </p:nvPr>
        </p:nvSpPr>
        <p:spPr>
          <a:xfrm>
            <a:off x="1722271" y="867967"/>
            <a:ext cx="5630396" cy="3374850"/>
          </a:xfrm>
        </p:spPr>
        <p:txBody>
          <a:bodyPr/>
          <a:lstStyle/>
          <a:p>
            <a:pPr>
              <a:tabLst>
                <a:tab pos="259556" algn="l"/>
                <a:tab pos="941785" algn="ctr"/>
                <a:tab pos="1839516" algn="l"/>
                <a:tab pos="2868216" algn="ctr"/>
              </a:tabLst>
            </a:pPr>
            <a:r>
              <a:rPr lang="en-US" altLang="en-US" dirty="0"/>
              <a:t>Method 1: </a:t>
            </a:r>
          </a:p>
          <a:p>
            <a:pPr lvl="1">
              <a:tabLst>
                <a:tab pos="259556" algn="l"/>
                <a:tab pos="941785" algn="ctr"/>
                <a:tab pos="1839516" algn="l"/>
                <a:tab pos="2868216" algn="ctr"/>
              </a:tabLst>
            </a:pPr>
            <a:r>
              <a:rPr lang="en-US" altLang="en-US" dirty="0">
                <a:ea typeface="ＭＳ Ｐゴシック" panose="020B0600070205080204" pitchFamily="34" charset="-128"/>
              </a:rPr>
              <a:t>Form a schema for the higher-level entity </a:t>
            </a:r>
          </a:p>
          <a:p>
            <a:pPr lvl="1">
              <a:tabLst>
                <a:tab pos="259556" algn="l"/>
                <a:tab pos="941785" algn="ctr"/>
                <a:tab pos="1839516" algn="l"/>
                <a:tab pos="2868216" algn="ctr"/>
              </a:tabLst>
            </a:pPr>
            <a:r>
              <a:rPr lang="en-US" altLang="en-US" dirty="0">
                <a:ea typeface="ＭＳ Ｐゴシック" panose="020B0600070205080204" pitchFamily="34" charset="-128"/>
              </a:rPr>
              <a:t>Form a schema for each lower-level entity set, include primary key of higher-level entity set and local attributes</a:t>
            </a:r>
          </a:p>
          <a:p>
            <a:pPr marL="342900" lvl="1" indent="0">
              <a:buNone/>
              <a:tabLst>
                <a:tab pos="259556" algn="l"/>
                <a:tab pos="941785" algn="ctr"/>
                <a:tab pos="1839516" algn="l"/>
                <a:tab pos="2868216" algn="ctr"/>
              </a:tabLst>
            </a:pPr>
            <a:br>
              <a:rPr lang="en-US" altLang="en-US" dirty="0">
                <a:ea typeface="ＭＳ Ｐゴシック" panose="020B0600070205080204" pitchFamily="34" charset="-128"/>
              </a:rPr>
            </a:br>
            <a:br>
              <a:rPr lang="en-US" altLang="en-US" dirty="0">
                <a:ea typeface="ＭＳ Ｐゴシック" panose="020B0600070205080204" pitchFamily="34" charset="-128"/>
              </a:rPr>
            </a:br>
            <a:endParaRPr lang="en-US" altLang="en-US" dirty="0">
              <a:ea typeface="ＭＳ Ｐゴシック" panose="020B0600070205080204" pitchFamily="34" charset="-128"/>
            </a:endParaRPr>
          </a:p>
          <a:p>
            <a:pPr lvl="1">
              <a:tabLst>
                <a:tab pos="259556" algn="l"/>
                <a:tab pos="941785" algn="ctr"/>
                <a:tab pos="1839516" algn="l"/>
                <a:tab pos="2868216" algn="ctr"/>
              </a:tabLst>
            </a:pPr>
            <a:endParaRPr lang="en-US" altLang="en-US" dirty="0">
              <a:ea typeface="ＭＳ Ｐゴシック" panose="020B0600070205080204" pitchFamily="34" charset="-128"/>
            </a:endParaRPr>
          </a:p>
          <a:p>
            <a:pPr marL="342900" lvl="1" indent="0">
              <a:buNone/>
              <a:tabLst>
                <a:tab pos="259556" algn="l"/>
                <a:tab pos="941785" algn="ctr"/>
                <a:tab pos="1839516" algn="l"/>
                <a:tab pos="2868216" algn="ctr"/>
              </a:tabLst>
            </a:pPr>
            <a:endParaRPr lang="en-US" altLang="en-US" dirty="0">
              <a:ea typeface="ＭＳ Ｐゴシック" panose="020B0600070205080204" pitchFamily="34" charset="-128"/>
            </a:endParaRPr>
          </a:p>
          <a:p>
            <a:pPr lvl="1">
              <a:tabLst>
                <a:tab pos="259556" algn="l"/>
                <a:tab pos="941785" algn="ctr"/>
                <a:tab pos="1839516" algn="l"/>
                <a:tab pos="2868216" algn="ctr"/>
              </a:tabLst>
            </a:pPr>
            <a:r>
              <a:rPr lang="en-US" altLang="en-US" dirty="0">
                <a:ea typeface="ＭＳ Ｐゴシック" panose="020B0600070205080204" pitchFamily="34" charset="-128"/>
              </a:rPr>
              <a:t>Drawback:  getting information about, an </a:t>
            </a:r>
            <a:r>
              <a:rPr lang="en-US" altLang="en-US" i="1" dirty="0">
                <a:ea typeface="ＭＳ Ｐゴシック" panose="020B0600070205080204" pitchFamily="34" charset="-128"/>
              </a:rPr>
              <a:t>employee</a:t>
            </a:r>
            <a:r>
              <a:rPr lang="en-US" altLang="en-US" dirty="0">
                <a:ea typeface="ＭＳ Ｐゴシック" panose="020B0600070205080204" pitchFamily="34" charset="-128"/>
              </a:rPr>
              <a:t> requires accessing two relations, the one corresponding to the low-level schema and the one corresponding to the high-level schema</a:t>
            </a:r>
          </a:p>
        </p:txBody>
      </p:sp>
      <p:pic>
        <p:nvPicPr>
          <p:cNvPr id="2" name="Picture 1">
            <a:extLst>
              <a:ext uri="{FF2B5EF4-FFF2-40B4-BE49-F238E27FC236}">
                <a16:creationId xmlns:a16="http://schemas.microsoft.com/office/drawing/2014/main" id="{47B8AD80-B1D6-2582-C87A-C0F331CFE134}"/>
              </a:ext>
            </a:extLst>
          </p:cNvPr>
          <p:cNvPicPr>
            <a:picLocks noChangeAspect="1"/>
          </p:cNvPicPr>
          <p:nvPr/>
        </p:nvPicPr>
        <p:blipFill>
          <a:blip r:embed="rId3"/>
          <a:stretch>
            <a:fillRect/>
          </a:stretch>
        </p:blipFill>
        <p:spPr>
          <a:xfrm>
            <a:off x="3282553" y="1966246"/>
            <a:ext cx="2725055" cy="951128"/>
          </a:xfrm>
          <a:prstGeom prst="rect">
            <a:avLst/>
          </a:prstGeom>
        </p:spPr>
      </p:pic>
    </p:spTree>
    <p:extLst>
      <p:ext uri="{BB962C8B-B14F-4D97-AF65-F5344CB8AC3E}">
        <p14:creationId xmlns:p14="http://schemas.microsoft.com/office/powerpoint/2010/main" val="5440479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75B95D-5FC7-3957-8EE6-57C1FC5D0D35}"/>
            </a:ext>
          </a:extLst>
        </p:cNvPr>
        <p:cNvGrpSpPr/>
        <p:nvPr/>
      </p:nvGrpSpPr>
      <p:grpSpPr>
        <a:xfrm>
          <a:off x="0" y="0"/>
          <a:ext cx="0" cy="0"/>
          <a:chOff x="0" y="0"/>
          <a:chExt cx="0" cy="0"/>
        </a:xfrm>
      </p:grpSpPr>
      <p:sp>
        <p:nvSpPr>
          <p:cNvPr id="672770" name="Rectangle 2">
            <a:extLst>
              <a:ext uri="{FF2B5EF4-FFF2-40B4-BE49-F238E27FC236}">
                <a16:creationId xmlns:a16="http://schemas.microsoft.com/office/drawing/2014/main" id="{7CA86FC4-8444-7F8C-C03C-D56077041144}"/>
              </a:ext>
            </a:extLst>
          </p:cNvPr>
          <p:cNvSpPr>
            <a:spLocks noGrp="1" noChangeArrowheads="1"/>
          </p:cNvSpPr>
          <p:nvPr>
            <p:ph type="title" idx="4294967295"/>
          </p:nvPr>
        </p:nvSpPr>
        <p:spPr>
          <a:xfrm>
            <a:off x="1522521" y="72676"/>
            <a:ext cx="6707080" cy="457200"/>
          </a:xfrm>
        </p:spPr>
        <p:txBody>
          <a:bodyPr/>
          <a:lstStyle/>
          <a:p>
            <a:pPr>
              <a:defRPr/>
            </a:pPr>
            <a:r>
              <a:rPr lang="en-US" altLang="en-US" dirty="0">
                <a:effectLst>
                  <a:outerShdw blurRad="38100" dist="38100" dir="2700000" algn="tl">
                    <a:srgbClr val="C0C0C0"/>
                  </a:outerShdw>
                </a:effectLst>
              </a:rPr>
              <a:t>Representing Specialization as Schemas (Cont.)</a:t>
            </a:r>
          </a:p>
        </p:txBody>
      </p:sp>
      <p:sp>
        <p:nvSpPr>
          <p:cNvPr id="62467" name="Rectangle 3">
            <a:extLst>
              <a:ext uri="{FF2B5EF4-FFF2-40B4-BE49-F238E27FC236}">
                <a16:creationId xmlns:a16="http://schemas.microsoft.com/office/drawing/2014/main" id="{F61B9FC5-F75A-55D0-67AE-5DE4B283AF6D}"/>
              </a:ext>
            </a:extLst>
          </p:cNvPr>
          <p:cNvSpPr>
            <a:spLocks noGrp="1" noChangeArrowheads="1"/>
          </p:cNvSpPr>
          <p:nvPr>
            <p:ph type="body" idx="4294967295"/>
          </p:nvPr>
        </p:nvSpPr>
        <p:spPr>
          <a:xfrm>
            <a:off x="1715610" y="861573"/>
            <a:ext cx="5544727" cy="2979706"/>
          </a:xfrm>
        </p:spPr>
        <p:txBody>
          <a:bodyPr/>
          <a:lstStyle/>
          <a:p>
            <a:pPr>
              <a:tabLst>
                <a:tab pos="259556" algn="l"/>
                <a:tab pos="941785" algn="ctr"/>
                <a:tab pos="1839516" algn="l"/>
                <a:tab pos="2868216" algn="ctr"/>
              </a:tabLst>
            </a:pPr>
            <a:r>
              <a:rPr lang="en-US" altLang="en-US" dirty="0"/>
              <a:t>Method 2:  </a:t>
            </a:r>
          </a:p>
          <a:p>
            <a:pPr lvl="1">
              <a:tabLst>
                <a:tab pos="259556" algn="l"/>
                <a:tab pos="941785" algn="ctr"/>
                <a:tab pos="1839516" algn="l"/>
                <a:tab pos="2868216" algn="ctr"/>
              </a:tabLst>
            </a:pPr>
            <a:r>
              <a:rPr lang="en-US" altLang="en-US" dirty="0">
                <a:ea typeface="ＭＳ Ｐゴシック" panose="020B0600070205080204" pitchFamily="34" charset="-128"/>
              </a:rPr>
              <a:t>Form a schema for each entity set with all local and inherited attributes</a:t>
            </a:r>
          </a:p>
          <a:p>
            <a:pPr lvl="1">
              <a:buNone/>
              <a:tabLst>
                <a:tab pos="259556" algn="l"/>
                <a:tab pos="941785" algn="ctr"/>
                <a:tab pos="1839516" algn="l"/>
                <a:tab pos="2868216" algn="ctr"/>
              </a:tabLst>
            </a:pPr>
            <a:endParaRPr lang="en-US" altLang="en-US" dirty="0">
              <a:ea typeface="ＭＳ Ｐゴシック" panose="020B0600070205080204" pitchFamily="34" charset="-128"/>
            </a:endParaRPr>
          </a:p>
          <a:p>
            <a:pPr lvl="1">
              <a:buNone/>
              <a:tabLst>
                <a:tab pos="259556" algn="l"/>
                <a:tab pos="941785" algn="ctr"/>
                <a:tab pos="1839516" algn="l"/>
                <a:tab pos="2868216" algn="ctr"/>
              </a:tabLst>
            </a:pPr>
            <a:endParaRPr lang="en-US" altLang="en-US" dirty="0">
              <a:ea typeface="ＭＳ Ｐゴシック" panose="020B0600070205080204" pitchFamily="34" charset="-128"/>
            </a:endParaRPr>
          </a:p>
          <a:p>
            <a:pPr lvl="1">
              <a:buNone/>
              <a:tabLst>
                <a:tab pos="259556" algn="l"/>
                <a:tab pos="941785" algn="ctr"/>
                <a:tab pos="1839516" algn="l"/>
                <a:tab pos="2868216" algn="ctr"/>
              </a:tabLst>
            </a:pPr>
            <a:endParaRPr lang="en-US" altLang="en-US" dirty="0">
              <a:ea typeface="ＭＳ Ｐゴシック" panose="020B0600070205080204" pitchFamily="34" charset="-128"/>
            </a:endParaRPr>
          </a:p>
          <a:p>
            <a:pPr lvl="1">
              <a:buNone/>
              <a:tabLst>
                <a:tab pos="259556" algn="l"/>
                <a:tab pos="941785" algn="ctr"/>
                <a:tab pos="1839516" algn="l"/>
                <a:tab pos="2868216" algn="ctr"/>
              </a:tabLst>
            </a:pPr>
            <a:endParaRPr lang="en-US" altLang="en-US" dirty="0">
              <a:ea typeface="ＭＳ Ｐゴシック" panose="020B0600070205080204" pitchFamily="34" charset="-128"/>
            </a:endParaRPr>
          </a:p>
          <a:p>
            <a:pPr lvl="1">
              <a:tabLst>
                <a:tab pos="259556" algn="l"/>
                <a:tab pos="941785" algn="ctr"/>
                <a:tab pos="1839516" algn="l"/>
                <a:tab pos="2868216" algn="ctr"/>
              </a:tabLst>
            </a:pPr>
            <a:r>
              <a:rPr lang="en-US" altLang="en-US" dirty="0">
                <a:ea typeface="ＭＳ Ｐゴシック" panose="020B0600070205080204" pitchFamily="34" charset="-128"/>
              </a:rPr>
              <a:t>Drawback:  </a:t>
            </a:r>
            <a:r>
              <a:rPr lang="en-US" altLang="en-US" i="1" dirty="0">
                <a:ea typeface="ＭＳ Ｐゴシック" panose="020B0600070205080204" pitchFamily="34" charset="-128"/>
              </a:rPr>
              <a:t>name, street</a:t>
            </a:r>
            <a:r>
              <a:rPr lang="en-US" altLang="en-US" dirty="0">
                <a:ea typeface="ＭＳ Ｐゴシック" panose="020B0600070205080204" pitchFamily="34" charset="-128"/>
              </a:rPr>
              <a:t> and </a:t>
            </a:r>
            <a:r>
              <a:rPr lang="en-US" altLang="en-US" i="1" dirty="0">
                <a:ea typeface="ＭＳ Ｐゴシック" panose="020B0600070205080204" pitchFamily="34" charset="-128"/>
              </a:rPr>
              <a:t>city</a:t>
            </a:r>
            <a:r>
              <a:rPr lang="en-US" altLang="en-US" dirty="0">
                <a:ea typeface="ＭＳ Ｐゴシック" panose="020B0600070205080204" pitchFamily="34" charset="-128"/>
              </a:rPr>
              <a:t> may be stored redundantly for people who are both students and employees</a:t>
            </a:r>
          </a:p>
        </p:txBody>
      </p:sp>
      <p:pic>
        <p:nvPicPr>
          <p:cNvPr id="2" name="Picture 1">
            <a:extLst>
              <a:ext uri="{FF2B5EF4-FFF2-40B4-BE49-F238E27FC236}">
                <a16:creationId xmlns:a16="http://schemas.microsoft.com/office/drawing/2014/main" id="{B6C1418A-826D-D9B0-F14A-53D5FD673987}"/>
              </a:ext>
            </a:extLst>
          </p:cNvPr>
          <p:cNvPicPr>
            <a:picLocks noChangeAspect="1"/>
          </p:cNvPicPr>
          <p:nvPr/>
        </p:nvPicPr>
        <p:blipFill>
          <a:blip r:embed="rId3"/>
          <a:stretch>
            <a:fillRect/>
          </a:stretch>
        </p:blipFill>
        <p:spPr>
          <a:xfrm>
            <a:off x="2902863" y="1659337"/>
            <a:ext cx="3338275" cy="912413"/>
          </a:xfrm>
          <a:prstGeom prst="rect">
            <a:avLst/>
          </a:prstGeom>
        </p:spPr>
      </p:pic>
    </p:spTree>
    <p:extLst>
      <p:ext uri="{BB962C8B-B14F-4D97-AF65-F5344CB8AC3E}">
        <p14:creationId xmlns:p14="http://schemas.microsoft.com/office/powerpoint/2010/main" val="36931553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0CD100-22E4-BB4B-A8F5-A47EAEE987BE}"/>
            </a:ext>
          </a:extLst>
        </p:cNvPr>
        <p:cNvGrpSpPr/>
        <p:nvPr/>
      </p:nvGrpSpPr>
      <p:grpSpPr>
        <a:xfrm>
          <a:off x="0" y="0"/>
          <a:ext cx="0" cy="0"/>
          <a:chOff x="0" y="0"/>
          <a:chExt cx="0" cy="0"/>
        </a:xfrm>
      </p:grpSpPr>
      <p:sp>
        <p:nvSpPr>
          <p:cNvPr id="537602" name="Rectangle 2">
            <a:extLst>
              <a:ext uri="{FF2B5EF4-FFF2-40B4-BE49-F238E27FC236}">
                <a16:creationId xmlns:a16="http://schemas.microsoft.com/office/drawing/2014/main" id="{E468A82F-3B0F-F6CF-4C15-CE85A5047448}"/>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Generalization</a:t>
            </a:r>
          </a:p>
        </p:txBody>
      </p:sp>
      <p:sp>
        <p:nvSpPr>
          <p:cNvPr id="63491" name="Rectangle 3">
            <a:extLst>
              <a:ext uri="{FF2B5EF4-FFF2-40B4-BE49-F238E27FC236}">
                <a16:creationId xmlns:a16="http://schemas.microsoft.com/office/drawing/2014/main" id="{AF8C4A89-7021-BFA8-1B24-C32AFC30D7B6}"/>
              </a:ext>
            </a:extLst>
          </p:cNvPr>
          <p:cNvSpPr>
            <a:spLocks noGrp="1" noChangeArrowheads="1"/>
          </p:cNvSpPr>
          <p:nvPr>
            <p:ph type="body" idx="1"/>
          </p:nvPr>
        </p:nvSpPr>
        <p:spPr>
          <a:xfrm>
            <a:off x="1719262" y="876300"/>
            <a:ext cx="5655862" cy="2006204"/>
          </a:xfrm>
        </p:spPr>
        <p:txBody>
          <a:bodyPr/>
          <a:lstStyle/>
          <a:p>
            <a:r>
              <a:rPr lang="en-US" altLang="en-US" b="1" dirty="0">
                <a:solidFill>
                  <a:srgbClr val="002060"/>
                </a:solidFill>
              </a:rPr>
              <a:t>A bottom-up design process</a:t>
            </a:r>
            <a:r>
              <a:rPr lang="en-US" altLang="en-US" dirty="0">
                <a:solidFill>
                  <a:srgbClr val="002060"/>
                </a:solidFill>
              </a:rPr>
              <a:t> </a:t>
            </a:r>
            <a:r>
              <a:rPr lang="en-US" altLang="en-US" dirty="0"/>
              <a:t>– combine a number of entity sets that share the same features into a higher-level entity set.</a:t>
            </a:r>
          </a:p>
          <a:p>
            <a:r>
              <a:rPr lang="en-US" altLang="en-US" dirty="0"/>
              <a:t>Specialization and generalization are simple inversions of each other; they are represented in an E-R diagram in the same way.</a:t>
            </a:r>
          </a:p>
          <a:p>
            <a:r>
              <a:rPr lang="en-US" altLang="en-US" dirty="0"/>
              <a:t>The terms specialization and generalization are used interchangeably.</a:t>
            </a:r>
          </a:p>
        </p:txBody>
      </p:sp>
    </p:spTree>
    <p:extLst>
      <p:ext uri="{BB962C8B-B14F-4D97-AF65-F5344CB8AC3E}">
        <p14:creationId xmlns:p14="http://schemas.microsoft.com/office/powerpoint/2010/main" val="39407474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66E103B-9592-8A4C-AF7E-2678BD900BEF}"/>
              </a:ext>
            </a:extLst>
          </p:cNvPr>
          <p:cNvSpPr>
            <a:spLocks noGrp="1"/>
          </p:cNvSpPr>
          <p:nvPr>
            <p:ph type="title"/>
          </p:nvPr>
        </p:nvSpPr>
        <p:spPr/>
        <p:txBody>
          <a:bodyPr/>
          <a:lstStyle/>
          <a:p>
            <a:r>
              <a:rPr lang="en-US" dirty="0"/>
              <a:t>Contents</a:t>
            </a:r>
          </a:p>
        </p:txBody>
      </p:sp>
      <p:sp>
        <p:nvSpPr>
          <p:cNvPr id="4" name="Curved Left Arrow 3">
            <a:extLst>
              <a:ext uri="{FF2B5EF4-FFF2-40B4-BE49-F238E27FC236}">
                <a16:creationId xmlns:a16="http://schemas.microsoft.com/office/drawing/2014/main" id="{18E2DA59-EAF5-FC68-27AF-82283EBB0C79}"/>
              </a:ext>
            </a:extLst>
          </p:cNvPr>
          <p:cNvSpPr/>
          <p:nvPr/>
        </p:nvSpPr>
        <p:spPr>
          <a:xfrm>
            <a:off x="5486400" y="2343150"/>
            <a:ext cx="609600" cy="1143000"/>
          </a:xfrm>
          <a:prstGeom prst="curved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5" name="TextBox 4">
            <a:extLst>
              <a:ext uri="{FF2B5EF4-FFF2-40B4-BE49-F238E27FC236}">
                <a16:creationId xmlns:a16="http://schemas.microsoft.com/office/drawing/2014/main" id="{5E8FC659-0400-7996-E0EB-35EB7AF8ED77}"/>
              </a:ext>
            </a:extLst>
          </p:cNvPr>
          <p:cNvSpPr txBox="1"/>
          <p:nvPr/>
        </p:nvSpPr>
        <p:spPr>
          <a:xfrm>
            <a:off x="6477000" y="2114550"/>
            <a:ext cx="2607060" cy="1200329"/>
          </a:xfrm>
          <a:prstGeom prst="rect">
            <a:avLst/>
          </a:prstGeom>
          <a:noFill/>
        </p:spPr>
        <p:txBody>
          <a:bodyPr wrap="none" rtlCol="0">
            <a:spAutoFit/>
          </a:bodyPr>
          <a:lstStyle/>
          <a:p>
            <a:r>
              <a:rPr lang="en-US" dirty="0"/>
              <a:t>Swapping the order today</a:t>
            </a:r>
            <a:br>
              <a:rPr lang="en-US" dirty="0"/>
            </a:br>
            <a:r>
              <a:rPr lang="en-US" dirty="0"/>
              <a:t>because it is easier to</a:t>
            </a:r>
            <a:br>
              <a:rPr lang="en-US" dirty="0"/>
            </a:br>
            <a:r>
              <a:rPr lang="en-US" dirty="0"/>
              <a:t>understand some of the</a:t>
            </a:r>
            <a:br>
              <a:rPr lang="en-US" dirty="0"/>
            </a:br>
            <a:r>
              <a:rPr lang="en-US" dirty="0"/>
              <a:t>concepts in SQL.</a:t>
            </a:r>
          </a:p>
        </p:txBody>
      </p:sp>
      <p:sp>
        <p:nvSpPr>
          <p:cNvPr id="7" name="Content Placeholder 6">
            <a:extLst>
              <a:ext uri="{FF2B5EF4-FFF2-40B4-BE49-F238E27FC236}">
                <a16:creationId xmlns:a16="http://schemas.microsoft.com/office/drawing/2014/main" id="{8288016F-410D-0F15-FCB2-54BABAB34FAF}"/>
              </a:ext>
            </a:extLst>
          </p:cNvPr>
          <p:cNvSpPr>
            <a:spLocks noGrp="1"/>
          </p:cNvSpPr>
          <p:nvPr>
            <p:ph idx="1"/>
          </p:nvPr>
        </p:nvSpPr>
        <p:spPr>
          <a:xfrm>
            <a:off x="0" y="444319"/>
            <a:ext cx="9144000" cy="4261031"/>
          </a:xfrm>
          <a:solidFill>
            <a:srgbClr val="002060"/>
          </a:solidFill>
        </p:spPr>
        <p:txBody>
          <a:bodyPr/>
          <a:lstStyle/>
          <a:p>
            <a:pPr marL="0" indent="0">
              <a:buNone/>
            </a:pPr>
            <a:endParaRPr lang="en-US" dirty="0">
              <a:solidFill>
                <a:schemeClr val="bg1"/>
              </a:solidFill>
            </a:endParaRPr>
          </a:p>
          <a:p>
            <a:pPr marL="0" indent="0">
              <a:buNone/>
            </a:pPr>
            <a:endParaRPr lang="en-US" dirty="0">
              <a:solidFill>
                <a:schemeClr val="bg1"/>
              </a:solidFill>
            </a:endParaRPr>
          </a:p>
          <a:p>
            <a:pPr marL="0" indent="0">
              <a:buNone/>
            </a:pPr>
            <a:endParaRPr lang="en-US" dirty="0">
              <a:solidFill>
                <a:schemeClr val="bg1"/>
              </a:solidFill>
            </a:endParaRPr>
          </a:p>
          <a:p>
            <a:pPr marL="0" indent="0">
              <a:buNone/>
            </a:pPr>
            <a:endParaRPr lang="en-US" dirty="0">
              <a:solidFill>
                <a:schemeClr val="bg1"/>
              </a:solidFill>
            </a:endParaRPr>
          </a:p>
          <a:p>
            <a:pPr marL="0" indent="0">
              <a:buNone/>
            </a:pPr>
            <a:endParaRPr lang="en-US" dirty="0">
              <a:solidFill>
                <a:schemeClr val="bg1"/>
              </a:solidFill>
            </a:endParaRPr>
          </a:p>
          <a:p>
            <a:pPr marL="0" indent="0" algn="ctr">
              <a:buNone/>
            </a:pPr>
            <a:r>
              <a:rPr lang="en-US" sz="3200" dirty="0">
                <a:solidFill>
                  <a:schemeClr val="bg1"/>
                </a:solidFill>
              </a:rPr>
              <a:t>Today’s Content</a:t>
            </a:r>
          </a:p>
        </p:txBody>
      </p:sp>
    </p:spTree>
    <p:extLst>
      <p:ext uri="{BB962C8B-B14F-4D97-AF65-F5344CB8AC3E}">
        <p14:creationId xmlns:p14="http://schemas.microsoft.com/office/powerpoint/2010/main" val="6492187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DA31B7-CBCB-7D34-500B-0F3AA9908ECB}"/>
            </a:ext>
          </a:extLst>
        </p:cNvPr>
        <p:cNvGrpSpPr/>
        <p:nvPr/>
      </p:nvGrpSpPr>
      <p:grpSpPr>
        <a:xfrm>
          <a:off x="0" y="0"/>
          <a:ext cx="0" cy="0"/>
          <a:chOff x="0" y="0"/>
          <a:chExt cx="0" cy="0"/>
        </a:xfrm>
      </p:grpSpPr>
      <p:sp>
        <p:nvSpPr>
          <p:cNvPr id="543746" name="Rectangle 2">
            <a:extLst>
              <a:ext uri="{FF2B5EF4-FFF2-40B4-BE49-F238E27FC236}">
                <a16:creationId xmlns:a16="http://schemas.microsoft.com/office/drawing/2014/main" id="{95D3EF44-CC61-5B3A-F33D-F78E17EC3926}"/>
              </a:ext>
            </a:extLst>
          </p:cNvPr>
          <p:cNvSpPr>
            <a:spLocks noGrp="1" noChangeArrowheads="1"/>
          </p:cNvSpPr>
          <p:nvPr>
            <p:ph type="title"/>
          </p:nvPr>
        </p:nvSpPr>
        <p:spPr>
          <a:xfrm>
            <a:off x="1784747" y="85726"/>
            <a:ext cx="6057900" cy="421481"/>
          </a:xfrm>
        </p:spPr>
        <p:txBody>
          <a:bodyPr/>
          <a:lstStyle/>
          <a:p>
            <a:pPr>
              <a:defRPr/>
            </a:pPr>
            <a:r>
              <a:rPr lang="en-US" altLang="en-US" dirty="0">
                <a:effectLst>
                  <a:outerShdw blurRad="38100" dist="38100" dir="2700000" algn="tl">
                    <a:srgbClr val="C0C0C0"/>
                  </a:outerShdw>
                </a:effectLst>
              </a:rPr>
              <a:t>Completeness constraint</a:t>
            </a:r>
          </a:p>
        </p:txBody>
      </p:sp>
      <p:sp>
        <p:nvSpPr>
          <p:cNvPr id="64515" name="Rectangle 3">
            <a:extLst>
              <a:ext uri="{FF2B5EF4-FFF2-40B4-BE49-F238E27FC236}">
                <a16:creationId xmlns:a16="http://schemas.microsoft.com/office/drawing/2014/main" id="{DE7A92CB-19D0-2597-BAB6-7329B94F2A68}"/>
              </a:ext>
            </a:extLst>
          </p:cNvPr>
          <p:cNvSpPr>
            <a:spLocks noGrp="1" noChangeArrowheads="1"/>
          </p:cNvSpPr>
          <p:nvPr>
            <p:ph type="body" idx="1"/>
          </p:nvPr>
        </p:nvSpPr>
        <p:spPr>
          <a:xfrm>
            <a:off x="1718163" y="890588"/>
            <a:ext cx="5603693" cy="2373821"/>
          </a:xfrm>
        </p:spPr>
        <p:txBody>
          <a:bodyPr/>
          <a:lstStyle/>
          <a:p>
            <a:r>
              <a:rPr lang="en-US" altLang="en-US" b="1" dirty="0">
                <a:solidFill>
                  <a:srgbClr val="002060"/>
                </a:solidFill>
              </a:rPr>
              <a:t>Completeness constraint</a:t>
            </a:r>
            <a:r>
              <a:rPr lang="en-US" altLang="en-US" dirty="0">
                <a:solidFill>
                  <a:srgbClr val="002060"/>
                </a:solidFill>
              </a:rPr>
              <a:t> </a:t>
            </a:r>
            <a:r>
              <a:rPr lang="en-US" altLang="en-US" dirty="0"/>
              <a:t>-- specifies whether or not an entity in the higher-level entity set must belong to at least one of the lower-level entity sets within a generalization.</a:t>
            </a:r>
          </a:p>
          <a:p>
            <a:pPr lvl="1"/>
            <a:r>
              <a:rPr lang="en-US" altLang="en-US" b="1" dirty="0">
                <a:solidFill>
                  <a:srgbClr val="002060"/>
                </a:solidFill>
                <a:ea typeface="ＭＳ Ｐゴシック" panose="020B0600070205080204" pitchFamily="34" charset="-128"/>
              </a:rPr>
              <a:t>total</a:t>
            </a:r>
            <a:r>
              <a:rPr lang="en-US" altLang="en-US" dirty="0">
                <a:ea typeface="ＭＳ Ｐゴシック" panose="020B0600070205080204" pitchFamily="34" charset="-128"/>
              </a:rPr>
              <a:t>: an entity must belong to one of the lower-level entity sets</a:t>
            </a:r>
          </a:p>
          <a:p>
            <a:pPr lvl="1"/>
            <a:r>
              <a:rPr lang="en-US" altLang="en-US" b="1" dirty="0">
                <a:solidFill>
                  <a:srgbClr val="002060"/>
                </a:solidFill>
                <a:ea typeface="ＭＳ Ｐゴシック" panose="020B0600070205080204" pitchFamily="34" charset="-128"/>
              </a:rPr>
              <a:t>partial</a:t>
            </a:r>
            <a:r>
              <a:rPr lang="en-US" altLang="en-US" dirty="0">
                <a:ea typeface="ＭＳ Ｐゴシック" panose="020B0600070205080204" pitchFamily="34" charset="-128"/>
              </a:rPr>
              <a:t>: an entity need not belong to one of the lower-level entity sets</a:t>
            </a:r>
          </a:p>
          <a:p>
            <a:endParaRPr lang="en-US" altLang="en-US" sz="1200" dirty="0"/>
          </a:p>
          <a:p>
            <a:endParaRPr lang="en-US" altLang="en-US" dirty="0"/>
          </a:p>
          <a:p>
            <a:endParaRPr lang="en-US" altLang="en-US" dirty="0"/>
          </a:p>
          <a:p>
            <a:pPr lvl="1"/>
            <a:endParaRPr lang="en-US" altLang="en-US" dirty="0">
              <a:ea typeface="ＭＳ Ｐゴシック" panose="020B0600070205080204" pitchFamily="34" charset="-128"/>
            </a:endParaRPr>
          </a:p>
        </p:txBody>
      </p:sp>
    </p:spTree>
    <p:extLst>
      <p:ext uri="{BB962C8B-B14F-4D97-AF65-F5344CB8AC3E}">
        <p14:creationId xmlns:p14="http://schemas.microsoft.com/office/powerpoint/2010/main" val="35053216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225EE-F6A3-9AB1-FB29-AC5408E65E53}"/>
            </a:ext>
          </a:extLst>
        </p:cNvPr>
        <p:cNvGrpSpPr/>
        <p:nvPr/>
      </p:nvGrpSpPr>
      <p:grpSpPr>
        <a:xfrm>
          <a:off x="0" y="0"/>
          <a:ext cx="0" cy="0"/>
          <a:chOff x="0" y="0"/>
          <a:chExt cx="0" cy="0"/>
        </a:xfrm>
      </p:grpSpPr>
      <p:sp>
        <p:nvSpPr>
          <p:cNvPr id="543746" name="Rectangle 2">
            <a:extLst>
              <a:ext uri="{FF2B5EF4-FFF2-40B4-BE49-F238E27FC236}">
                <a16:creationId xmlns:a16="http://schemas.microsoft.com/office/drawing/2014/main" id="{6973B7E6-147D-2326-CBA4-3AD666D99A4B}"/>
              </a:ext>
            </a:extLst>
          </p:cNvPr>
          <p:cNvSpPr>
            <a:spLocks noGrp="1" noChangeArrowheads="1"/>
          </p:cNvSpPr>
          <p:nvPr>
            <p:ph type="title"/>
          </p:nvPr>
        </p:nvSpPr>
        <p:spPr>
          <a:xfrm>
            <a:off x="1784747" y="85726"/>
            <a:ext cx="6057900" cy="421481"/>
          </a:xfrm>
        </p:spPr>
        <p:txBody>
          <a:bodyPr/>
          <a:lstStyle/>
          <a:p>
            <a:pPr>
              <a:defRPr/>
            </a:pPr>
            <a:r>
              <a:rPr lang="en-US" altLang="en-US" dirty="0">
                <a:effectLst>
                  <a:outerShdw blurRad="38100" dist="38100" dir="2700000" algn="tl">
                    <a:srgbClr val="C0C0C0"/>
                  </a:outerShdw>
                </a:effectLst>
              </a:rPr>
              <a:t>Completeness constraint (Cont.)</a:t>
            </a:r>
          </a:p>
        </p:txBody>
      </p:sp>
      <p:sp>
        <p:nvSpPr>
          <p:cNvPr id="65539" name="Rectangle 3">
            <a:extLst>
              <a:ext uri="{FF2B5EF4-FFF2-40B4-BE49-F238E27FC236}">
                <a16:creationId xmlns:a16="http://schemas.microsoft.com/office/drawing/2014/main" id="{B56B83ED-A56B-0B6C-299E-82DE73C26C97}"/>
              </a:ext>
            </a:extLst>
          </p:cNvPr>
          <p:cNvSpPr>
            <a:spLocks noGrp="1" noChangeArrowheads="1"/>
          </p:cNvSpPr>
          <p:nvPr>
            <p:ph type="body" idx="1"/>
          </p:nvPr>
        </p:nvSpPr>
        <p:spPr>
          <a:xfrm>
            <a:off x="1722268" y="925497"/>
            <a:ext cx="5515608" cy="2944993"/>
          </a:xfrm>
        </p:spPr>
        <p:txBody>
          <a:bodyPr/>
          <a:lstStyle/>
          <a:p>
            <a:r>
              <a:rPr lang="en-US" altLang="en-US" dirty="0"/>
              <a:t>Partial generalization is the default.  </a:t>
            </a:r>
          </a:p>
          <a:p>
            <a:r>
              <a:rPr lang="en-US" altLang="en-US" dirty="0"/>
              <a:t>We can specify total generalization in an ER diagram by adding the keyword </a:t>
            </a:r>
            <a:r>
              <a:rPr lang="en-US" altLang="en-US" b="1" dirty="0"/>
              <a:t>total</a:t>
            </a:r>
            <a:r>
              <a:rPr lang="en-US" altLang="en-US" dirty="0"/>
              <a:t> in the diagram and drawing a dashed line from the keyword to the corresponding hollow arrow-head to which it applies (for a total generalization), or to the set of hollow arrow-heads to which it applies (for an overlapping generalization).</a:t>
            </a:r>
          </a:p>
          <a:p>
            <a:r>
              <a:rPr lang="en-US" altLang="en-US" dirty="0"/>
              <a:t>The </a:t>
            </a:r>
            <a:r>
              <a:rPr lang="en-US" altLang="en-US" i="1" dirty="0"/>
              <a:t>student</a:t>
            </a:r>
            <a:r>
              <a:rPr lang="en-US" altLang="en-US" dirty="0"/>
              <a:t> generalization is total: All student entities must be either graduate or undergraduate. Because the higher-level entity set arrived at through generalization is generally composed of only those entities in the lower-level entity sets, the completeness constraint for a generalized higher-level entity set is usually total</a:t>
            </a:r>
          </a:p>
          <a:p>
            <a:endParaRPr lang="en-US" altLang="en-US" sz="1500" dirty="0"/>
          </a:p>
          <a:p>
            <a:endParaRPr lang="en-US" altLang="en-US" sz="1500" dirty="0"/>
          </a:p>
          <a:p>
            <a:endParaRPr lang="en-US" altLang="en-US" dirty="0"/>
          </a:p>
          <a:p>
            <a:pPr lvl="1"/>
            <a:endParaRPr lang="en-US" altLang="en-US" dirty="0">
              <a:ea typeface="ＭＳ Ｐゴシック" panose="020B0600070205080204" pitchFamily="34" charset="-128"/>
            </a:endParaRPr>
          </a:p>
        </p:txBody>
      </p:sp>
    </p:spTree>
    <p:extLst>
      <p:ext uri="{BB962C8B-B14F-4D97-AF65-F5344CB8AC3E}">
        <p14:creationId xmlns:p14="http://schemas.microsoft.com/office/powerpoint/2010/main" val="12411411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025ABC-9AD0-5596-2378-C4D65F40AE5A}"/>
            </a:ext>
          </a:extLst>
        </p:cNvPr>
        <p:cNvGrpSpPr/>
        <p:nvPr/>
      </p:nvGrpSpPr>
      <p:grpSpPr>
        <a:xfrm>
          <a:off x="0" y="0"/>
          <a:ext cx="0" cy="0"/>
          <a:chOff x="0" y="0"/>
          <a:chExt cx="0" cy="0"/>
        </a:xfrm>
      </p:grpSpPr>
      <p:pic>
        <p:nvPicPr>
          <p:cNvPr id="10241" name="Picture 11" descr="16x9_BG-08.jpg">
            <a:extLst>
              <a:ext uri="{FF2B5EF4-FFF2-40B4-BE49-F238E27FC236}">
                <a16:creationId xmlns:a16="http://schemas.microsoft.com/office/drawing/2014/main" id="{E6A25342-657D-90BE-7155-7CC7E3752A0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CF325AA1-BF28-302B-9BD2-2ED27A4184F5}"/>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a:extLst>
              <a:ext uri="{FF2B5EF4-FFF2-40B4-BE49-F238E27FC236}">
                <a16:creationId xmlns:a16="http://schemas.microsoft.com/office/drawing/2014/main" id="{6B26A2AE-B168-D7AF-3C59-A614040C07F0}"/>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a:extLst>
              <a:ext uri="{FF2B5EF4-FFF2-40B4-BE49-F238E27FC236}">
                <a16:creationId xmlns:a16="http://schemas.microsoft.com/office/drawing/2014/main" id="{71D0C6F9-92CA-2A8A-7092-23D44E718A9B}"/>
              </a:ext>
            </a:extLst>
          </p:cNvPr>
          <p:cNvSpPr txBox="1">
            <a:spLocks noChangeArrowheads="1"/>
          </p:cNvSpPr>
          <p:nvPr/>
        </p:nvSpPr>
        <p:spPr bwMode="auto">
          <a:xfrm>
            <a:off x="0" y="1694587"/>
            <a:ext cx="91440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3600" dirty="0">
                <a:solidFill>
                  <a:schemeClr val="bg1"/>
                </a:solidFill>
              </a:rPr>
              <a:t>SQL</a:t>
            </a:r>
          </a:p>
        </p:txBody>
      </p:sp>
      <p:sp>
        <p:nvSpPr>
          <p:cNvPr id="9" name="TextBox 9">
            <a:extLst>
              <a:ext uri="{FF2B5EF4-FFF2-40B4-BE49-F238E27FC236}">
                <a16:creationId xmlns:a16="http://schemas.microsoft.com/office/drawing/2014/main" id="{F2E70A18-151F-4327-563A-5BC6C15B851D}"/>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22</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W4111_002_2025_1: Lecture 4: ER(3), Relational(3), SQL(3)			© Donald F. Ferguson, 2024</a:t>
            </a:r>
            <a:endParaRPr lang="en-US" altLang="en-US" sz="800" i="1" dirty="0">
              <a:solidFill>
                <a:schemeClr val="bg1"/>
              </a:solidFill>
            </a:endParaRPr>
          </a:p>
        </p:txBody>
      </p:sp>
    </p:spTree>
    <p:extLst>
      <p:ext uri="{BB962C8B-B14F-4D97-AF65-F5344CB8AC3E}">
        <p14:creationId xmlns:p14="http://schemas.microsoft.com/office/powerpoint/2010/main" val="30493712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799AAC-7A28-171A-371B-14D0EADB2CD5}"/>
            </a:ext>
          </a:extLst>
        </p:cNvPr>
        <p:cNvGrpSpPr/>
        <p:nvPr/>
      </p:nvGrpSpPr>
      <p:grpSpPr>
        <a:xfrm>
          <a:off x="0" y="0"/>
          <a:ext cx="0" cy="0"/>
          <a:chOff x="0" y="0"/>
          <a:chExt cx="0" cy="0"/>
        </a:xfrm>
      </p:grpSpPr>
      <p:sp>
        <p:nvSpPr>
          <p:cNvPr id="7" name="Rectangle 6">
            <a:extLst>
              <a:ext uri="{FF2B5EF4-FFF2-40B4-BE49-F238E27FC236}">
                <a16:creationId xmlns:a16="http://schemas.microsoft.com/office/drawing/2014/main" id="{2377AF76-24CF-7335-FD22-06DBC5257C2A}"/>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a:extLst>
              <a:ext uri="{FF2B5EF4-FFF2-40B4-BE49-F238E27FC236}">
                <a16:creationId xmlns:a16="http://schemas.microsoft.com/office/drawing/2014/main" id="{94EF8E14-FD33-8AC8-F54D-5A6219FF386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a:extLst>
              <a:ext uri="{FF2B5EF4-FFF2-40B4-BE49-F238E27FC236}">
                <a16:creationId xmlns:a16="http://schemas.microsoft.com/office/drawing/2014/main" id="{AAB7215F-24EF-7176-4AC3-979BFCAE6FF9}"/>
              </a:ext>
            </a:extLst>
          </p:cNvPr>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Introduction</a:t>
            </a:r>
            <a:endParaRPr kumimoji="0" lang="en-US" altLang="en-US" sz="16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3" name="Rectangle 2">
            <a:extLst>
              <a:ext uri="{FF2B5EF4-FFF2-40B4-BE49-F238E27FC236}">
                <a16:creationId xmlns:a16="http://schemas.microsoft.com/office/drawing/2014/main" id="{21AB2146-CAD3-C473-DB48-3B471607C11D}"/>
              </a:ext>
            </a:extLst>
          </p:cNvPr>
          <p:cNvSpPr/>
          <p:nvPr/>
        </p:nvSpPr>
        <p:spPr>
          <a:xfrm>
            <a:off x="0" y="438150"/>
            <a:ext cx="9144000" cy="4248150"/>
          </a:xfrm>
          <a:prstGeom prst="rect">
            <a:avLst/>
          </a:prstGeom>
          <a:solidFill>
            <a:schemeClr val="tx1">
              <a:lumMod val="50000"/>
              <a:lumOff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Calibri"/>
                <a:ea typeface="+mn-ea"/>
                <a:cs typeface="+mn-cs"/>
              </a:rPr>
              <a:t>Introduction to Views</a:t>
            </a:r>
          </a:p>
        </p:txBody>
      </p:sp>
      <p:sp>
        <p:nvSpPr>
          <p:cNvPr id="4" name="TextBox 9">
            <a:extLst>
              <a:ext uri="{FF2B5EF4-FFF2-40B4-BE49-F238E27FC236}">
                <a16:creationId xmlns:a16="http://schemas.microsoft.com/office/drawing/2014/main" id="{51B6A621-5371-AC37-E832-8FCD33FA6FBB}"/>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23</a:t>
            </a:fld>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COMS W4111_002_2025_1: Lecture 4: ER(3), Relational(3), SQL(3)			© Donald F. Ferguson, 2024</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6459209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3C3CAC-3EDA-0D25-7D03-18B07B75E93E}"/>
            </a:ext>
          </a:extLst>
        </p:cNvPr>
        <p:cNvGrpSpPr/>
        <p:nvPr/>
      </p:nvGrpSpPr>
      <p:grpSpPr>
        <a:xfrm>
          <a:off x="0" y="0"/>
          <a:ext cx="0" cy="0"/>
          <a:chOff x="0" y="0"/>
          <a:chExt cx="0" cy="0"/>
        </a:xfrm>
      </p:grpSpPr>
      <p:sp>
        <p:nvSpPr>
          <p:cNvPr id="331778" name="Rectangle 2">
            <a:extLst>
              <a:ext uri="{FF2B5EF4-FFF2-40B4-BE49-F238E27FC236}">
                <a16:creationId xmlns:a16="http://schemas.microsoft.com/office/drawing/2014/main" id="{90AC1D87-121E-7950-A7D1-5C987C34E899}"/>
              </a:ext>
            </a:extLst>
          </p:cNvPr>
          <p:cNvSpPr>
            <a:spLocks noGrp="1" noChangeArrowheads="1"/>
          </p:cNvSpPr>
          <p:nvPr>
            <p:ph type="title"/>
          </p:nvPr>
        </p:nvSpPr>
        <p:spPr/>
        <p:txBody>
          <a:bodyPr/>
          <a:lstStyle/>
          <a:p>
            <a:pPr>
              <a:defRPr/>
            </a:pPr>
            <a:r>
              <a:rPr lang="en-US" dirty="0">
                <a:ea typeface="+mj-ea"/>
              </a:rPr>
              <a:t>Views</a:t>
            </a:r>
          </a:p>
        </p:txBody>
      </p:sp>
      <p:sp>
        <p:nvSpPr>
          <p:cNvPr id="37891" name="Rectangle 3">
            <a:extLst>
              <a:ext uri="{FF2B5EF4-FFF2-40B4-BE49-F238E27FC236}">
                <a16:creationId xmlns:a16="http://schemas.microsoft.com/office/drawing/2014/main" id="{77B58852-5D8E-5DFC-A011-F33BD2454648}"/>
              </a:ext>
            </a:extLst>
          </p:cNvPr>
          <p:cNvSpPr>
            <a:spLocks noGrp="1" noChangeArrowheads="1"/>
          </p:cNvSpPr>
          <p:nvPr>
            <p:ph type="body" idx="1"/>
          </p:nvPr>
        </p:nvSpPr>
        <p:spPr>
          <a:xfrm>
            <a:off x="1719263" y="829867"/>
            <a:ext cx="5687378" cy="3702844"/>
          </a:xfrm>
        </p:spPr>
        <p:txBody>
          <a:bodyPr/>
          <a:lstStyle/>
          <a:p>
            <a:pPr>
              <a:tabLst>
                <a:tab pos="2403872" algn="ctr"/>
              </a:tabLst>
            </a:pPr>
            <a:r>
              <a:rPr lang="en-US" altLang="en-US" dirty="0"/>
              <a:t>In some cases, it is not desirable for all users to see the entire logical model (that is, all the actual relations stored in the database.)</a:t>
            </a:r>
          </a:p>
          <a:p>
            <a:pPr>
              <a:tabLst>
                <a:tab pos="2403872" algn="ctr"/>
              </a:tabLst>
            </a:pPr>
            <a:r>
              <a:rPr lang="en-US" altLang="en-US" dirty="0"/>
              <a:t>Consider a person who needs to know an instructors name and department, but not the salary.  This person should see a relation described, in SQL, by </a:t>
            </a:r>
            <a:br>
              <a:rPr lang="en-US" altLang="en-US" dirty="0"/>
            </a:br>
            <a:r>
              <a:rPr lang="en-US" altLang="en-US" dirty="0"/>
              <a:t>		</a:t>
            </a:r>
            <a:br>
              <a:rPr kumimoji="0" lang="en-US" altLang="en-US" b="1" dirty="0"/>
            </a:br>
            <a:r>
              <a:rPr kumimoji="0" lang="en-US" altLang="en-US" b="1" dirty="0"/>
              <a:t>             select </a:t>
            </a:r>
            <a:r>
              <a:rPr kumimoji="0" lang="en-US" altLang="en-US" i="1" dirty="0"/>
              <a:t>ID</a:t>
            </a:r>
            <a:r>
              <a:rPr kumimoji="0" lang="en-US" altLang="en-US" dirty="0"/>
              <a:t>, </a:t>
            </a:r>
            <a:r>
              <a:rPr kumimoji="0" lang="en-US" altLang="en-US" i="1" dirty="0"/>
              <a:t>name</a:t>
            </a:r>
            <a:r>
              <a:rPr kumimoji="0" lang="en-US" altLang="en-US" dirty="0"/>
              <a:t>, </a:t>
            </a:r>
            <a:r>
              <a:rPr kumimoji="0" lang="en-US" altLang="en-US" i="1" dirty="0" err="1"/>
              <a:t>dept_name</a:t>
            </a:r>
            <a:br>
              <a:rPr kumimoji="0" lang="en-US" altLang="en-US" i="1" dirty="0"/>
            </a:br>
            <a:r>
              <a:rPr kumimoji="0" lang="en-US" altLang="en-US" i="1" dirty="0"/>
              <a:t>             </a:t>
            </a:r>
            <a:r>
              <a:rPr kumimoji="0" lang="en-US" altLang="en-US" b="1" dirty="0"/>
              <a:t>from </a:t>
            </a:r>
            <a:r>
              <a:rPr kumimoji="0" lang="en-US" altLang="en-US" i="1" dirty="0"/>
              <a:t>instructor</a:t>
            </a:r>
            <a:endParaRPr kumimoji="0" lang="en-US" altLang="en-US" dirty="0"/>
          </a:p>
          <a:p>
            <a:pPr>
              <a:buNone/>
              <a:tabLst>
                <a:tab pos="2403872" algn="ctr"/>
              </a:tabLst>
            </a:pPr>
            <a:r>
              <a:rPr lang="en-US" altLang="en-US" sz="600" dirty="0">
                <a:sym typeface="Symbol" panose="05050102010706020507" pitchFamily="18" charset="2"/>
              </a:rPr>
              <a:t> </a:t>
            </a:r>
          </a:p>
          <a:p>
            <a:pPr>
              <a:tabLst>
                <a:tab pos="2403872" algn="ctr"/>
              </a:tabLst>
            </a:pPr>
            <a:r>
              <a:rPr lang="en-US" altLang="en-US" dirty="0"/>
              <a:t>A </a:t>
            </a:r>
            <a:r>
              <a:rPr lang="en-US" altLang="en-US" b="1" dirty="0">
                <a:solidFill>
                  <a:srgbClr val="002060"/>
                </a:solidFill>
              </a:rPr>
              <a:t>view</a:t>
            </a:r>
            <a:r>
              <a:rPr lang="en-US" altLang="en-US" dirty="0"/>
              <a:t> provides a mechanism to hide certain data from the view of certain users. </a:t>
            </a:r>
          </a:p>
          <a:p>
            <a:pPr>
              <a:tabLst>
                <a:tab pos="2403872" algn="ctr"/>
              </a:tabLst>
            </a:pPr>
            <a:r>
              <a:rPr lang="en-US" altLang="en-US" dirty="0"/>
              <a:t>Any relation that is not of the conceptual model but is made visible to a user as a “virtual relation” is called a </a:t>
            </a:r>
            <a:r>
              <a:rPr lang="en-US" altLang="en-US" b="1" dirty="0">
                <a:solidFill>
                  <a:srgbClr val="002060"/>
                </a:solidFill>
              </a:rPr>
              <a:t>view</a:t>
            </a:r>
            <a:r>
              <a:rPr lang="en-US" altLang="en-US" dirty="0"/>
              <a:t>.</a:t>
            </a:r>
          </a:p>
        </p:txBody>
      </p:sp>
    </p:spTree>
    <p:extLst>
      <p:ext uri="{BB962C8B-B14F-4D97-AF65-F5344CB8AC3E}">
        <p14:creationId xmlns:p14="http://schemas.microsoft.com/office/powerpoint/2010/main" val="25016899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D0BAEA-CBF0-3B39-1078-8743AD214839}"/>
            </a:ext>
          </a:extLst>
        </p:cNvPr>
        <p:cNvGrpSpPr/>
        <p:nvPr/>
      </p:nvGrpSpPr>
      <p:grpSpPr>
        <a:xfrm>
          <a:off x="0" y="0"/>
          <a:ext cx="0" cy="0"/>
          <a:chOff x="0" y="0"/>
          <a:chExt cx="0" cy="0"/>
        </a:xfrm>
      </p:grpSpPr>
      <p:sp>
        <p:nvSpPr>
          <p:cNvPr id="333826" name="Rectangle 2">
            <a:extLst>
              <a:ext uri="{FF2B5EF4-FFF2-40B4-BE49-F238E27FC236}">
                <a16:creationId xmlns:a16="http://schemas.microsoft.com/office/drawing/2014/main" id="{A2459429-BF63-B7E9-CEEB-98E4AACFC59B}"/>
              </a:ext>
            </a:extLst>
          </p:cNvPr>
          <p:cNvSpPr>
            <a:spLocks noGrp="1" noChangeArrowheads="1"/>
          </p:cNvSpPr>
          <p:nvPr>
            <p:ph type="title"/>
          </p:nvPr>
        </p:nvSpPr>
        <p:spPr/>
        <p:txBody>
          <a:bodyPr/>
          <a:lstStyle/>
          <a:p>
            <a:pPr>
              <a:defRPr/>
            </a:pPr>
            <a:r>
              <a:rPr lang="en-US" dirty="0">
                <a:ea typeface="+mj-ea"/>
              </a:rPr>
              <a:t>View Definition</a:t>
            </a:r>
          </a:p>
        </p:txBody>
      </p:sp>
      <p:sp>
        <p:nvSpPr>
          <p:cNvPr id="39939" name="Rectangle 3">
            <a:extLst>
              <a:ext uri="{FF2B5EF4-FFF2-40B4-BE49-F238E27FC236}">
                <a16:creationId xmlns:a16="http://schemas.microsoft.com/office/drawing/2014/main" id="{7EBE5A21-E53F-BC92-D9EE-400E1FD7C885}"/>
              </a:ext>
            </a:extLst>
          </p:cNvPr>
          <p:cNvSpPr>
            <a:spLocks noGrp="1" noChangeArrowheads="1"/>
          </p:cNvSpPr>
          <p:nvPr>
            <p:ph type="body" idx="1"/>
          </p:nvPr>
        </p:nvSpPr>
        <p:spPr>
          <a:xfrm>
            <a:off x="1719264" y="802054"/>
            <a:ext cx="5623370" cy="3230451"/>
          </a:xfrm>
        </p:spPr>
        <p:txBody>
          <a:bodyPr/>
          <a:lstStyle/>
          <a:p>
            <a:pPr>
              <a:tabLst>
                <a:tab pos="2574131" algn="ctr"/>
              </a:tabLst>
            </a:pPr>
            <a:r>
              <a:rPr lang="en-US" altLang="en-US" dirty="0"/>
              <a:t>A view is defined using the </a:t>
            </a:r>
            <a:r>
              <a:rPr lang="en-US" altLang="en-US" b="1" dirty="0"/>
              <a:t>create view </a:t>
            </a:r>
            <a:r>
              <a:rPr lang="en-US" altLang="en-US" dirty="0"/>
              <a:t>statement which has the form</a:t>
            </a:r>
          </a:p>
          <a:p>
            <a:pPr>
              <a:lnSpc>
                <a:spcPct val="40000"/>
              </a:lnSpc>
              <a:tabLst>
                <a:tab pos="2574131" algn="ctr"/>
              </a:tabLst>
            </a:pPr>
            <a:endParaRPr lang="en-US" altLang="en-US" dirty="0"/>
          </a:p>
          <a:p>
            <a:pPr>
              <a:lnSpc>
                <a:spcPct val="40000"/>
              </a:lnSpc>
              <a:buNone/>
              <a:tabLst>
                <a:tab pos="2574131" algn="ctr"/>
              </a:tabLst>
            </a:pPr>
            <a:r>
              <a:rPr lang="en-US" altLang="en-US" dirty="0"/>
              <a:t>		</a:t>
            </a:r>
            <a:r>
              <a:rPr lang="en-US" altLang="en-US" b="1" dirty="0"/>
              <a:t>create view </a:t>
            </a:r>
            <a:r>
              <a:rPr lang="en-US" altLang="en-US" i="1" dirty="0">
                <a:solidFill>
                  <a:srgbClr val="002060"/>
                </a:solidFill>
              </a:rPr>
              <a:t>v</a:t>
            </a:r>
            <a:r>
              <a:rPr lang="en-US" altLang="en-US" i="1" dirty="0">
                <a:solidFill>
                  <a:srgbClr val="000099"/>
                </a:solidFill>
              </a:rPr>
              <a:t> </a:t>
            </a:r>
            <a:r>
              <a:rPr lang="en-US" altLang="en-US" b="1" dirty="0"/>
              <a:t>as </a:t>
            </a:r>
            <a:r>
              <a:rPr lang="en-US" altLang="en-US" i="1" dirty="0"/>
              <a:t>&lt; </a:t>
            </a:r>
            <a:r>
              <a:rPr lang="en-US" altLang="en-US" dirty="0"/>
              <a:t>query expression &gt;</a:t>
            </a:r>
          </a:p>
          <a:p>
            <a:pPr>
              <a:lnSpc>
                <a:spcPct val="20000"/>
              </a:lnSpc>
              <a:buNone/>
              <a:tabLst>
                <a:tab pos="2574131" algn="ctr"/>
              </a:tabLst>
            </a:pPr>
            <a:endParaRPr lang="en-US" altLang="en-US" dirty="0"/>
          </a:p>
          <a:p>
            <a:pPr>
              <a:buNone/>
              <a:tabLst>
                <a:tab pos="2574131" algn="ctr"/>
              </a:tabLst>
            </a:pPr>
            <a:r>
              <a:rPr lang="en-US" altLang="en-US" dirty="0"/>
              <a:t>	where &lt;query expression&gt; is any legal SQL expression.  The view name is represented by </a:t>
            </a:r>
            <a:r>
              <a:rPr lang="en-US" altLang="en-US" i="1" dirty="0"/>
              <a:t>v.</a:t>
            </a:r>
            <a:endParaRPr lang="en-US" altLang="en-US" dirty="0"/>
          </a:p>
          <a:p>
            <a:pPr>
              <a:tabLst>
                <a:tab pos="2574131" algn="ctr"/>
              </a:tabLst>
            </a:pPr>
            <a:r>
              <a:rPr lang="en-US" altLang="en-US" dirty="0"/>
              <a:t>Once a view is defined, the view name can be used to refer to the virtual relation that the view generates.</a:t>
            </a:r>
          </a:p>
          <a:p>
            <a:pPr>
              <a:tabLst>
                <a:tab pos="2574131" algn="ctr"/>
              </a:tabLst>
            </a:pPr>
            <a:r>
              <a:rPr lang="en-US" altLang="en-US" dirty="0"/>
              <a:t>View definition is not the same as creating a new relation by evaluating the query expression  </a:t>
            </a:r>
          </a:p>
          <a:p>
            <a:pPr lvl="1">
              <a:tabLst>
                <a:tab pos="2574131" algn="ctr"/>
              </a:tabLst>
            </a:pPr>
            <a:r>
              <a:rPr lang="en-US" altLang="en-US" dirty="0"/>
              <a:t>Rather, a view definition causes the saving of an expression; the expression is substituted into queries using the view.</a:t>
            </a:r>
          </a:p>
        </p:txBody>
      </p:sp>
    </p:spTree>
    <p:extLst>
      <p:ext uri="{BB962C8B-B14F-4D97-AF65-F5344CB8AC3E}">
        <p14:creationId xmlns:p14="http://schemas.microsoft.com/office/powerpoint/2010/main" val="39029555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PhAnim="0">
  <p:cSld>
    <p:spTree>
      <p:nvGrpSpPr>
        <p:cNvPr id="1" name="">
          <a:extLst>
            <a:ext uri="{FF2B5EF4-FFF2-40B4-BE49-F238E27FC236}">
              <a16:creationId xmlns:a16="http://schemas.microsoft.com/office/drawing/2014/main" id="{763FBDD2-AAD2-F7E6-53BD-923011029E1F}"/>
            </a:ext>
          </a:extLst>
        </p:cNvPr>
        <p:cNvGrpSpPr/>
        <p:nvPr/>
      </p:nvGrpSpPr>
      <p:grpSpPr>
        <a:xfrm>
          <a:off x="0" y="0"/>
          <a:ext cx="0" cy="0"/>
          <a:chOff x="0" y="0"/>
          <a:chExt cx="0" cy="0"/>
        </a:xfrm>
      </p:grpSpPr>
      <p:sp>
        <p:nvSpPr>
          <p:cNvPr id="335874" name="Rectangle 2">
            <a:extLst>
              <a:ext uri="{FF2B5EF4-FFF2-40B4-BE49-F238E27FC236}">
                <a16:creationId xmlns:a16="http://schemas.microsoft.com/office/drawing/2014/main" id="{3533512E-CEB7-10CF-9D7C-8D68F8BA083C}"/>
              </a:ext>
            </a:extLst>
          </p:cNvPr>
          <p:cNvSpPr>
            <a:spLocks noGrp="1" noChangeArrowheads="1"/>
          </p:cNvSpPr>
          <p:nvPr>
            <p:ph type="title"/>
          </p:nvPr>
        </p:nvSpPr>
        <p:spPr/>
        <p:txBody>
          <a:bodyPr/>
          <a:lstStyle/>
          <a:p>
            <a:pPr>
              <a:defRPr/>
            </a:pPr>
            <a:r>
              <a:rPr lang="en-US" dirty="0">
                <a:ea typeface="+mj-ea"/>
              </a:rPr>
              <a:t>View Definition and Use</a:t>
            </a:r>
          </a:p>
        </p:txBody>
      </p:sp>
      <p:sp>
        <p:nvSpPr>
          <p:cNvPr id="41987" name="Rectangle 3">
            <a:extLst>
              <a:ext uri="{FF2B5EF4-FFF2-40B4-BE49-F238E27FC236}">
                <a16:creationId xmlns:a16="http://schemas.microsoft.com/office/drawing/2014/main" id="{B83D68FF-B626-38CB-A9A7-870FB34DF9DB}"/>
              </a:ext>
            </a:extLst>
          </p:cNvPr>
          <p:cNvSpPr>
            <a:spLocks noGrp="1" noChangeArrowheads="1"/>
          </p:cNvSpPr>
          <p:nvPr>
            <p:ph type="body" idx="1"/>
          </p:nvPr>
        </p:nvSpPr>
        <p:spPr>
          <a:xfrm>
            <a:off x="1719263" y="829867"/>
            <a:ext cx="5662613" cy="3604974"/>
          </a:xfrm>
        </p:spPr>
        <p:txBody>
          <a:bodyPr/>
          <a:lstStyle/>
          <a:p>
            <a:pPr>
              <a:tabLst>
                <a:tab pos="1027510" algn="l"/>
              </a:tabLst>
            </a:pPr>
            <a:r>
              <a:rPr lang="en-US" altLang="en-US" dirty="0"/>
              <a:t>A view of instructors without their salary</a:t>
            </a:r>
          </a:p>
          <a:p>
            <a:pPr>
              <a:buNone/>
              <a:tabLst>
                <a:tab pos="1027510" algn="l"/>
              </a:tabLst>
            </a:pPr>
            <a:r>
              <a:rPr lang="en-US" altLang="en-US" sz="600" dirty="0"/>
              <a:t> </a:t>
            </a:r>
            <a:br>
              <a:rPr lang="en-US" altLang="en-US" dirty="0"/>
            </a:br>
            <a:r>
              <a:rPr lang="en-US" altLang="en-US" dirty="0"/>
              <a:t>              </a:t>
            </a:r>
            <a:r>
              <a:rPr kumimoji="0" lang="en-US" altLang="en-US" b="1" dirty="0"/>
              <a:t>create view </a:t>
            </a:r>
            <a:r>
              <a:rPr lang="en-US" altLang="en-US" b="1" i="1" dirty="0">
                <a:solidFill>
                  <a:srgbClr val="002060"/>
                </a:solidFill>
              </a:rPr>
              <a:t>faculty</a:t>
            </a:r>
            <a:r>
              <a:rPr kumimoji="0" lang="en-US" altLang="en-US" i="1" dirty="0"/>
              <a:t> </a:t>
            </a:r>
            <a:r>
              <a:rPr kumimoji="0" lang="en-US" altLang="en-US" b="1" dirty="0"/>
              <a:t>as</a:t>
            </a:r>
            <a:r>
              <a:rPr lang="en-US" altLang="en-US" b="1" dirty="0"/>
              <a:t> </a:t>
            </a:r>
            <a:br>
              <a:rPr lang="en-US" altLang="en-US" b="1" dirty="0"/>
            </a:br>
            <a:r>
              <a:rPr lang="en-US" altLang="en-US" b="1" dirty="0"/>
              <a:t>                      </a:t>
            </a:r>
            <a:r>
              <a:rPr kumimoji="0" lang="en-US" altLang="en-US" b="1" dirty="0"/>
              <a:t>select </a:t>
            </a:r>
            <a:r>
              <a:rPr kumimoji="0" lang="en-US" altLang="en-US" i="1" dirty="0"/>
              <a:t>ID</a:t>
            </a:r>
            <a:r>
              <a:rPr kumimoji="0" lang="en-US" altLang="en-US" dirty="0"/>
              <a:t>, </a:t>
            </a:r>
            <a:r>
              <a:rPr kumimoji="0" lang="en-US" altLang="en-US" i="1" dirty="0"/>
              <a:t>name</a:t>
            </a:r>
            <a:r>
              <a:rPr kumimoji="0" lang="en-US" altLang="en-US" dirty="0"/>
              <a:t>, </a:t>
            </a:r>
            <a:r>
              <a:rPr kumimoji="0" lang="en-US" altLang="en-US" i="1" dirty="0"/>
              <a:t>dept_name</a:t>
            </a:r>
            <a:br>
              <a:rPr kumimoji="0" lang="en-US" altLang="en-US" i="1" dirty="0"/>
            </a:br>
            <a:r>
              <a:rPr kumimoji="0" lang="en-US" altLang="en-US" i="1" dirty="0"/>
              <a:t>                      </a:t>
            </a:r>
            <a:r>
              <a:rPr kumimoji="0" lang="en-US" altLang="en-US" b="1" dirty="0"/>
              <a:t>from </a:t>
            </a:r>
            <a:r>
              <a:rPr kumimoji="0" lang="en-US" altLang="en-US" i="1" dirty="0"/>
              <a:t>instructor</a:t>
            </a:r>
            <a:endParaRPr kumimoji="0" lang="en-US" altLang="en-US" dirty="0"/>
          </a:p>
          <a:p>
            <a:pPr>
              <a:tabLst>
                <a:tab pos="1027510" algn="l"/>
              </a:tabLst>
            </a:pPr>
            <a:r>
              <a:rPr lang="en-US" altLang="en-US" dirty="0"/>
              <a:t>Find all instructors in the Biology department</a:t>
            </a:r>
          </a:p>
          <a:p>
            <a:pPr>
              <a:buNone/>
              <a:tabLst>
                <a:tab pos="1027510" algn="l"/>
              </a:tabLst>
            </a:pPr>
            <a:r>
              <a:rPr lang="en-US" altLang="en-US" sz="600" dirty="0"/>
              <a:t> </a:t>
            </a:r>
            <a:br>
              <a:rPr lang="en-US" altLang="en-US" dirty="0"/>
            </a:br>
            <a:r>
              <a:rPr lang="en-US" altLang="en-US" dirty="0"/>
              <a:t>                </a:t>
            </a:r>
            <a:r>
              <a:rPr lang="en-US" altLang="en-US" b="1" dirty="0"/>
              <a:t>select </a:t>
            </a:r>
            <a:r>
              <a:rPr lang="en-US" altLang="en-US" i="1" dirty="0"/>
              <a:t>name</a:t>
            </a:r>
            <a:br>
              <a:rPr lang="en-US" altLang="en-US" i="1" dirty="0"/>
            </a:br>
            <a:r>
              <a:rPr lang="en-US" altLang="en-US" i="1" dirty="0"/>
              <a:t>                </a:t>
            </a:r>
            <a:r>
              <a:rPr lang="en-US" altLang="en-US" b="1" dirty="0"/>
              <a:t>from </a:t>
            </a:r>
            <a:r>
              <a:rPr lang="en-US" altLang="en-US" b="1" i="1" dirty="0">
                <a:solidFill>
                  <a:srgbClr val="002060"/>
                </a:solidFill>
              </a:rPr>
              <a:t>faculty</a:t>
            </a:r>
            <a:br>
              <a:rPr lang="en-US" altLang="en-US" i="1" dirty="0"/>
            </a:br>
            <a:r>
              <a:rPr lang="en-US" altLang="en-US" i="1" dirty="0"/>
              <a:t>                </a:t>
            </a:r>
            <a:r>
              <a:rPr lang="en-US" altLang="en-US" b="1" dirty="0"/>
              <a:t>where </a:t>
            </a:r>
            <a:r>
              <a:rPr lang="en-US" altLang="en-US" i="1" dirty="0"/>
              <a:t>dept_name = </a:t>
            </a:r>
            <a:r>
              <a:rPr lang="en-US" altLang="en-US" dirty="0"/>
              <a:t>'Biology'</a:t>
            </a:r>
          </a:p>
          <a:p>
            <a:pPr>
              <a:tabLst>
                <a:tab pos="1027510" algn="l"/>
              </a:tabLst>
            </a:pPr>
            <a:r>
              <a:rPr lang="en-US" altLang="en-US" dirty="0"/>
              <a:t>Create a view of department salary totals</a:t>
            </a:r>
          </a:p>
          <a:p>
            <a:pPr>
              <a:buNone/>
              <a:tabLst>
                <a:tab pos="1027510" algn="l"/>
              </a:tabLst>
            </a:pPr>
            <a:r>
              <a:rPr lang="en-US" altLang="en-US" sz="600" dirty="0"/>
              <a:t> </a:t>
            </a:r>
            <a:br>
              <a:rPr lang="en-US" altLang="en-US" dirty="0"/>
            </a:br>
            <a:r>
              <a:rPr lang="en-US" altLang="en-US" dirty="0"/>
              <a:t>  </a:t>
            </a:r>
            <a:r>
              <a:rPr lang="en-US" altLang="en-US" b="1" dirty="0"/>
              <a:t>create view </a:t>
            </a:r>
            <a:r>
              <a:rPr lang="en-US" altLang="en-US" b="1" i="1" dirty="0" err="1">
                <a:solidFill>
                  <a:srgbClr val="002060"/>
                </a:solidFill>
              </a:rPr>
              <a:t>departments_total_salary</a:t>
            </a:r>
            <a:r>
              <a:rPr lang="en-US" altLang="en-US" b="1" i="1" dirty="0">
                <a:solidFill>
                  <a:srgbClr val="002060"/>
                </a:solidFill>
              </a:rPr>
              <a:t>(dept_name, </a:t>
            </a:r>
            <a:r>
              <a:rPr lang="en-US" altLang="en-US" b="1" i="1" dirty="0" err="1">
                <a:solidFill>
                  <a:srgbClr val="002060"/>
                </a:solidFill>
              </a:rPr>
              <a:t>total_salary</a:t>
            </a:r>
            <a:r>
              <a:rPr lang="en-US" altLang="en-US" b="1" i="1" dirty="0">
                <a:solidFill>
                  <a:srgbClr val="000099"/>
                </a:solidFill>
              </a:rPr>
              <a:t>)</a:t>
            </a:r>
            <a:r>
              <a:rPr lang="en-US" altLang="en-US" i="1" dirty="0">
                <a:solidFill>
                  <a:srgbClr val="000099"/>
                </a:solidFill>
              </a:rPr>
              <a:t> </a:t>
            </a:r>
            <a:r>
              <a:rPr lang="en-US" altLang="en-US" b="1" dirty="0"/>
              <a:t>as</a:t>
            </a:r>
            <a:br>
              <a:rPr lang="en-US" altLang="en-US" b="1" dirty="0"/>
            </a:br>
            <a:r>
              <a:rPr lang="en-US" altLang="en-US" b="1" dirty="0"/>
              <a:t>       select </a:t>
            </a:r>
            <a:r>
              <a:rPr lang="en-US" altLang="en-US" i="1" dirty="0"/>
              <a:t>dept_name</a:t>
            </a:r>
            <a:r>
              <a:rPr lang="en-US" altLang="en-US" dirty="0"/>
              <a:t>, </a:t>
            </a:r>
            <a:r>
              <a:rPr lang="en-US" altLang="en-US" b="1" dirty="0"/>
              <a:t>sum </a:t>
            </a:r>
            <a:r>
              <a:rPr lang="en-US" altLang="en-US" dirty="0"/>
              <a:t>(</a:t>
            </a:r>
            <a:r>
              <a:rPr lang="en-US" altLang="en-US" i="1" dirty="0"/>
              <a:t>salary</a:t>
            </a:r>
            <a:r>
              <a:rPr lang="en-US" altLang="en-US" dirty="0"/>
              <a:t>)</a:t>
            </a:r>
            <a:br>
              <a:rPr lang="en-US" altLang="en-US" dirty="0"/>
            </a:br>
            <a:r>
              <a:rPr lang="en-US" altLang="en-US" dirty="0"/>
              <a:t>       </a:t>
            </a:r>
            <a:r>
              <a:rPr lang="en-US" altLang="en-US" b="1" dirty="0"/>
              <a:t>from </a:t>
            </a:r>
            <a:r>
              <a:rPr lang="en-US" altLang="en-US" i="1" dirty="0"/>
              <a:t>instructor</a:t>
            </a:r>
            <a:br>
              <a:rPr lang="en-US" altLang="en-US" i="1" dirty="0"/>
            </a:br>
            <a:r>
              <a:rPr lang="en-US" altLang="en-US" i="1" dirty="0"/>
              <a:t>      </a:t>
            </a:r>
            <a:r>
              <a:rPr lang="en-US" altLang="en-US" b="1" dirty="0"/>
              <a:t>group by </a:t>
            </a:r>
            <a:r>
              <a:rPr lang="en-US" altLang="en-US" i="1" dirty="0"/>
              <a:t>dept_name</a:t>
            </a:r>
            <a:r>
              <a:rPr lang="en-US" altLang="en-US" dirty="0"/>
              <a:t>;</a:t>
            </a:r>
          </a:p>
          <a:p>
            <a:pPr>
              <a:tabLst>
                <a:tab pos="1027510" algn="l"/>
              </a:tabLst>
            </a:pPr>
            <a:endParaRPr lang="en-US" altLang="en-US" sz="1500" dirty="0"/>
          </a:p>
          <a:p>
            <a:pPr>
              <a:buNone/>
              <a:tabLst>
                <a:tab pos="1027510" algn="l"/>
              </a:tabLst>
            </a:pPr>
            <a:endParaRPr lang="en-US" altLang="en-US" sz="1800" dirty="0"/>
          </a:p>
          <a:p>
            <a:pPr>
              <a:tabLst>
                <a:tab pos="1027510" algn="l"/>
              </a:tabLst>
            </a:pPr>
            <a:endParaRPr lang="en-US" altLang="en-US" sz="1500" dirty="0"/>
          </a:p>
          <a:p>
            <a:pPr>
              <a:tabLst>
                <a:tab pos="1027510" algn="l"/>
              </a:tabLst>
            </a:pPr>
            <a:endParaRPr lang="en-US" altLang="en-US" sz="1500" dirty="0"/>
          </a:p>
        </p:txBody>
      </p:sp>
      <p:sp>
        <p:nvSpPr>
          <p:cNvPr id="335877" name="Text Box 5">
            <a:extLst>
              <a:ext uri="{FF2B5EF4-FFF2-40B4-BE49-F238E27FC236}">
                <a16:creationId xmlns:a16="http://schemas.microsoft.com/office/drawing/2014/main" id="{D4A7BF4F-7952-A79D-1FE3-9AFBA32AC363}"/>
              </a:ext>
            </a:extLst>
          </p:cNvPr>
          <p:cNvSpPr txBox="1">
            <a:spLocks noChangeArrowheads="1"/>
          </p:cNvSpPr>
          <p:nvPr/>
        </p:nvSpPr>
        <p:spPr bwMode="auto">
          <a:xfrm>
            <a:off x="1938337" y="3924300"/>
            <a:ext cx="566261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Helvetica" panose="020B0604020202020204" pitchFamily="34" charset="0"/>
                <a:ea typeface="MS PGothic" panose="020B0600070205080204" pitchFamily="34" charset="-128"/>
              </a:defRPr>
            </a:lvl1pPr>
            <a:lvl2pPr marL="37931725" indent="-3747452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0"/>
              </a:spcBef>
              <a:spcAft>
                <a:spcPct val="0"/>
              </a:spcAft>
              <a:buClr>
                <a:srgbClr val="CC3300"/>
              </a:buClr>
              <a:buSzPct val="90000"/>
              <a:buFontTx/>
              <a:buNone/>
              <a:tabLst/>
              <a:defRPr/>
            </a:pPr>
            <a:r>
              <a:rPr kumimoji="1" lang="en-US" altLang="en-US" sz="1800" b="1"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	</a:t>
            </a:r>
          </a:p>
        </p:txBody>
      </p:sp>
    </p:spTree>
    <p:extLst>
      <p:ext uri="{BB962C8B-B14F-4D97-AF65-F5344CB8AC3E}">
        <p14:creationId xmlns:p14="http://schemas.microsoft.com/office/powerpoint/2010/main" val="231766545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358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5877" grpId="0" autoUpdateAnimBg="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BBC069-47AE-4BA6-4B29-4DE07FA5D1D3}"/>
            </a:ext>
          </a:extLst>
        </p:cNvPr>
        <p:cNvGrpSpPr/>
        <p:nvPr/>
      </p:nvGrpSpPr>
      <p:grpSpPr>
        <a:xfrm>
          <a:off x="0" y="0"/>
          <a:ext cx="0" cy="0"/>
          <a:chOff x="0" y="0"/>
          <a:chExt cx="0" cy="0"/>
        </a:xfrm>
      </p:grpSpPr>
      <p:sp>
        <p:nvSpPr>
          <p:cNvPr id="337922" name="Rectangle 2">
            <a:extLst>
              <a:ext uri="{FF2B5EF4-FFF2-40B4-BE49-F238E27FC236}">
                <a16:creationId xmlns:a16="http://schemas.microsoft.com/office/drawing/2014/main" id="{0A2C338F-E99A-5DFA-F9AB-D7BE7BB761BB}"/>
              </a:ext>
            </a:extLst>
          </p:cNvPr>
          <p:cNvSpPr>
            <a:spLocks noGrp="1" noChangeArrowheads="1"/>
          </p:cNvSpPr>
          <p:nvPr>
            <p:ph type="title"/>
          </p:nvPr>
        </p:nvSpPr>
        <p:spPr/>
        <p:txBody>
          <a:bodyPr/>
          <a:lstStyle/>
          <a:p>
            <a:pPr>
              <a:defRPr/>
            </a:pPr>
            <a:r>
              <a:rPr lang="en-US" dirty="0">
                <a:ea typeface="+mj-ea"/>
              </a:rPr>
              <a:t>Views Defined Using Other Views</a:t>
            </a:r>
          </a:p>
        </p:txBody>
      </p:sp>
      <p:sp>
        <p:nvSpPr>
          <p:cNvPr id="46083" name="Rectangle 3">
            <a:extLst>
              <a:ext uri="{FF2B5EF4-FFF2-40B4-BE49-F238E27FC236}">
                <a16:creationId xmlns:a16="http://schemas.microsoft.com/office/drawing/2014/main" id="{7A6FD97E-25C3-6D66-DB2A-62BB9DA53D1A}"/>
              </a:ext>
            </a:extLst>
          </p:cNvPr>
          <p:cNvSpPr>
            <a:spLocks noGrp="1" noChangeArrowheads="1"/>
          </p:cNvSpPr>
          <p:nvPr>
            <p:ph type="body" idx="1"/>
          </p:nvPr>
        </p:nvSpPr>
        <p:spPr>
          <a:xfrm>
            <a:off x="1719264" y="829866"/>
            <a:ext cx="5762393" cy="2535126"/>
          </a:xfrm>
        </p:spPr>
        <p:txBody>
          <a:bodyPr/>
          <a:lstStyle/>
          <a:p>
            <a:r>
              <a:rPr lang="en-US" altLang="en-US" dirty="0"/>
              <a:t>One view may be used in the expression defining another view </a:t>
            </a:r>
          </a:p>
          <a:p>
            <a:r>
              <a:rPr lang="en-US" altLang="en-US" dirty="0"/>
              <a:t>A view relation </a:t>
            </a:r>
            <a:r>
              <a:rPr lang="en-US" altLang="en-US" i="1" dirty="0"/>
              <a:t>v</a:t>
            </a:r>
            <a:r>
              <a:rPr lang="en-US" altLang="en-US" baseline="-25000" dirty="0"/>
              <a:t>1</a:t>
            </a:r>
            <a:r>
              <a:rPr lang="en-US" altLang="en-US" dirty="0"/>
              <a:t> is said to </a:t>
            </a:r>
            <a:r>
              <a:rPr lang="en-US" altLang="en-US" b="1" i="1" dirty="0">
                <a:solidFill>
                  <a:srgbClr val="002060"/>
                </a:solidFill>
              </a:rPr>
              <a:t>depend directly </a:t>
            </a:r>
            <a:r>
              <a:rPr lang="en-US" altLang="en-US" dirty="0"/>
              <a:t>on a view relation </a:t>
            </a:r>
            <a:r>
              <a:rPr lang="en-US" altLang="en-US" i="1" dirty="0"/>
              <a:t>v</a:t>
            </a:r>
            <a:r>
              <a:rPr lang="en-US" altLang="en-US" i="1" baseline="-25000" dirty="0"/>
              <a:t>2</a:t>
            </a:r>
            <a:r>
              <a:rPr lang="en-US" altLang="en-US" i="1" dirty="0"/>
              <a:t> </a:t>
            </a:r>
            <a:r>
              <a:rPr lang="en-US" altLang="en-US" dirty="0"/>
              <a:t> if </a:t>
            </a:r>
            <a:r>
              <a:rPr lang="en-US" altLang="en-US" i="1" dirty="0"/>
              <a:t>v</a:t>
            </a:r>
            <a:r>
              <a:rPr lang="en-US" altLang="en-US" baseline="-25000" dirty="0"/>
              <a:t>2</a:t>
            </a:r>
            <a:r>
              <a:rPr lang="en-US" altLang="en-US" dirty="0"/>
              <a:t> is used in the expression defining </a:t>
            </a:r>
            <a:r>
              <a:rPr lang="en-US" altLang="en-US" i="1" dirty="0"/>
              <a:t>v</a:t>
            </a:r>
            <a:r>
              <a:rPr lang="en-US" altLang="en-US" baseline="-25000" dirty="0"/>
              <a:t>1</a:t>
            </a:r>
            <a:endParaRPr lang="en-US" altLang="en-US" dirty="0"/>
          </a:p>
          <a:p>
            <a:r>
              <a:rPr lang="en-US" altLang="en-US" dirty="0"/>
              <a:t>A view relation </a:t>
            </a:r>
            <a:r>
              <a:rPr lang="en-US" altLang="en-US" i="1" dirty="0"/>
              <a:t>v</a:t>
            </a:r>
            <a:r>
              <a:rPr lang="en-US" altLang="en-US" baseline="-25000" dirty="0"/>
              <a:t>1</a:t>
            </a:r>
            <a:r>
              <a:rPr lang="en-US" altLang="en-US" dirty="0"/>
              <a:t> is said to </a:t>
            </a:r>
            <a:r>
              <a:rPr lang="en-US" altLang="en-US" b="1" i="1" dirty="0">
                <a:solidFill>
                  <a:srgbClr val="002060"/>
                </a:solidFill>
              </a:rPr>
              <a:t>depend on</a:t>
            </a:r>
            <a:r>
              <a:rPr lang="en-US" altLang="en-US" b="1" dirty="0">
                <a:solidFill>
                  <a:srgbClr val="002060"/>
                </a:solidFill>
              </a:rPr>
              <a:t> </a:t>
            </a:r>
            <a:r>
              <a:rPr lang="en-US" altLang="en-US" dirty="0"/>
              <a:t>view relation </a:t>
            </a:r>
            <a:r>
              <a:rPr lang="en-US" altLang="en-US" i="1" dirty="0"/>
              <a:t>v</a:t>
            </a:r>
            <a:r>
              <a:rPr lang="en-US" altLang="en-US" i="1" baseline="-25000" dirty="0"/>
              <a:t>2</a:t>
            </a:r>
            <a:r>
              <a:rPr lang="en-US" altLang="en-US" i="1" dirty="0"/>
              <a:t> </a:t>
            </a:r>
            <a:r>
              <a:rPr lang="en-US" altLang="en-US" dirty="0"/>
              <a:t>if either </a:t>
            </a:r>
            <a:r>
              <a:rPr lang="en-US" altLang="en-US" i="1" dirty="0"/>
              <a:t>v</a:t>
            </a:r>
            <a:r>
              <a:rPr lang="en-US" altLang="en-US" baseline="-25000" dirty="0"/>
              <a:t>1 </a:t>
            </a:r>
            <a:r>
              <a:rPr lang="en-US" altLang="en-US" dirty="0"/>
              <a:t>depends directly to </a:t>
            </a:r>
            <a:r>
              <a:rPr lang="en-US" altLang="en-US" i="1" dirty="0"/>
              <a:t>v</a:t>
            </a:r>
            <a:r>
              <a:rPr lang="en-US" altLang="en-US" baseline="-25000" dirty="0"/>
              <a:t>2 </a:t>
            </a:r>
            <a:r>
              <a:rPr lang="en-US" altLang="en-US" dirty="0"/>
              <a:t> or there is a path of dependencies from </a:t>
            </a:r>
            <a:r>
              <a:rPr lang="en-US" altLang="en-US" i="1" dirty="0"/>
              <a:t>v</a:t>
            </a:r>
            <a:r>
              <a:rPr lang="en-US" altLang="en-US" baseline="-25000" dirty="0"/>
              <a:t>1</a:t>
            </a:r>
            <a:r>
              <a:rPr lang="en-US" altLang="en-US" dirty="0"/>
              <a:t> to </a:t>
            </a:r>
            <a:r>
              <a:rPr lang="en-US" altLang="en-US" i="1" dirty="0"/>
              <a:t>v</a:t>
            </a:r>
            <a:r>
              <a:rPr lang="en-US" altLang="en-US" baseline="-25000" dirty="0"/>
              <a:t>2</a:t>
            </a:r>
            <a:r>
              <a:rPr lang="en-US" altLang="en-US" dirty="0"/>
              <a:t> </a:t>
            </a:r>
          </a:p>
          <a:p>
            <a:r>
              <a:rPr lang="en-US" altLang="en-US" dirty="0"/>
              <a:t>A view relation </a:t>
            </a:r>
            <a:r>
              <a:rPr lang="en-US" altLang="en-US" i="1" dirty="0"/>
              <a:t>v</a:t>
            </a:r>
            <a:r>
              <a:rPr lang="en-US" altLang="en-US" dirty="0"/>
              <a:t> is said to be </a:t>
            </a:r>
            <a:r>
              <a:rPr lang="en-US" altLang="en-US" b="1" i="1" dirty="0">
                <a:solidFill>
                  <a:srgbClr val="002060"/>
                </a:solidFill>
              </a:rPr>
              <a:t>recursive</a:t>
            </a:r>
            <a:r>
              <a:rPr lang="en-US" altLang="en-US" i="1" dirty="0"/>
              <a:t> </a:t>
            </a:r>
            <a:r>
              <a:rPr lang="en-US" altLang="en-US" dirty="0"/>
              <a:t> if it depends on itself.</a:t>
            </a:r>
          </a:p>
        </p:txBody>
      </p:sp>
    </p:spTree>
    <p:extLst>
      <p:ext uri="{BB962C8B-B14F-4D97-AF65-F5344CB8AC3E}">
        <p14:creationId xmlns:p14="http://schemas.microsoft.com/office/powerpoint/2010/main" val="35253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27526F-357A-1A90-DE2E-6CCEFDD20D3A}"/>
            </a:ext>
          </a:extLst>
        </p:cNvPr>
        <p:cNvGrpSpPr/>
        <p:nvPr/>
      </p:nvGrpSpPr>
      <p:grpSpPr>
        <a:xfrm>
          <a:off x="0" y="0"/>
          <a:ext cx="0" cy="0"/>
          <a:chOff x="0" y="0"/>
          <a:chExt cx="0" cy="0"/>
        </a:xfrm>
      </p:grpSpPr>
      <p:sp>
        <p:nvSpPr>
          <p:cNvPr id="405506" name="Rectangle 2">
            <a:extLst>
              <a:ext uri="{FF2B5EF4-FFF2-40B4-BE49-F238E27FC236}">
                <a16:creationId xmlns:a16="http://schemas.microsoft.com/office/drawing/2014/main" id="{81D6BA55-38F2-B441-EFE9-8D6905D65861}"/>
              </a:ext>
            </a:extLst>
          </p:cNvPr>
          <p:cNvSpPr>
            <a:spLocks noGrp="1" noChangeArrowheads="1"/>
          </p:cNvSpPr>
          <p:nvPr>
            <p:ph type="title"/>
          </p:nvPr>
        </p:nvSpPr>
        <p:spPr/>
        <p:txBody>
          <a:bodyPr/>
          <a:lstStyle/>
          <a:p>
            <a:pPr>
              <a:defRPr/>
            </a:pPr>
            <a:r>
              <a:rPr lang="en-US" dirty="0">
                <a:ea typeface="+mj-ea"/>
              </a:rPr>
              <a:t>Views Defined Using Other Views</a:t>
            </a:r>
          </a:p>
        </p:txBody>
      </p:sp>
      <p:sp>
        <p:nvSpPr>
          <p:cNvPr id="44035" name="Rectangle 3">
            <a:extLst>
              <a:ext uri="{FF2B5EF4-FFF2-40B4-BE49-F238E27FC236}">
                <a16:creationId xmlns:a16="http://schemas.microsoft.com/office/drawing/2014/main" id="{453F0D1C-15D2-5AF5-1B83-B478F7D18E8E}"/>
              </a:ext>
            </a:extLst>
          </p:cNvPr>
          <p:cNvSpPr>
            <a:spLocks noGrp="1" noChangeArrowheads="1"/>
          </p:cNvSpPr>
          <p:nvPr>
            <p:ph type="body" idx="1"/>
          </p:nvPr>
        </p:nvSpPr>
        <p:spPr>
          <a:xfrm>
            <a:off x="1719264" y="838630"/>
            <a:ext cx="5678234" cy="3212163"/>
          </a:xfrm>
        </p:spPr>
        <p:txBody>
          <a:bodyPr/>
          <a:lstStyle/>
          <a:p>
            <a:r>
              <a:rPr lang="en-US" altLang="en-US" b="1" dirty="0"/>
              <a:t>create view </a:t>
            </a:r>
            <a:r>
              <a:rPr lang="en-US" altLang="en-US" b="1" i="1" dirty="0">
                <a:solidFill>
                  <a:srgbClr val="002060"/>
                </a:solidFill>
              </a:rPr>
              <a:t>physics_fall_2017</a:t>
            </a:r>
            <a:r>
              <a:rPr lang="en-US" altLang="en-US" b="1" i="1" dirty="0"/>
              <a:t> </a:t>
            </a:r>
            <a:r>
              <a:rPr lang="en-US" altLang="en-US" b="1" dirty="0"/>
              <a:t>as</a:t>
            </a:r>
            <a:br>
              <a:rPr lang="en-US" altLang="en-US" b="1" dirty="0"/>
            </a:br>
            <a:r>
              <a:rPr lang="en-US" altLang="en-US" b="1" dirty="0"/>
              <a:t>   select </a:t>
            </a:r>
            <a:r>
              <a:rPr lang="en-US" altLang="en-US" i="1" dirty="0" err="1"/>
              <a:t>course</a:t>
            </a:r>
            <a:r>
              <a:rPr lang="en-US" altLang="en-US" dirty="0" err="1"/>
              <a:t>.</a:t>
            </a:r>
            <a:r>
              <a:rPr lang="en-US" altLang="en-US" i="1" dirty="0" err="1"/>
              <a:t>course_id</a:t>
            </a:r>
            <a:r>
              <a:rPr lang="en-US" altLang="en-US" dirty="0"/>
              <a:t>, </a:t>
            </a:r>
            <a:r>
              <a:rPr lang="en-US" altLang="en-US" i="1" dirty="0" err="1"/>
              <a:t>sec_id</a:t>
            </a:r>
            <a:r>
              <a:rPr lang="en-US" altLang="en-US" dirty="0"/>
              <a:t>, </a:t>
            </a:r>
            <a:r>
              <a:rPr lang="en-US" altLang="en-US" i="1" dirty="0"/>
              <a:t>building</a:t>
            </a:r>
            <a:r>
              <a:rPr lang="en-US" altLang="en-US" dirty="0"/>
              <a:t>, </a:t>
            </a:r>
            <a:r>
              <a:rPr lang="en-US" altLang="en-US" i="1" dirty="0" err="1"/>
              <a:t>room_number</a:t>
            </a:r>
            <a:br>
              <a:rPr lang="en-US" altLang="en-US" i="1" dirty="0"/>
            </a:br>
            <a:r>
              <a:rPr lang="en-US" altLang="en-US" i="1" dirty="0"/>
              <a:t>   </a:t>
            </a:r>
            <a:r>
              <a:rPr lang="en-US" altLang="en-US" b="1" dirty="0"/>
              <a:t>from </a:t>
            </a:r>
            <a:r>
              <a:rPr lang="en-US" altLang="en-US" i="1" dirty="0"/>
              <a:t>course</a:t>
            </a:r>
            <a:r>
              <a:rPr lang="en-US" altLang="en-US" dirty="0"/>
              <a:t>, </a:t>
            </a:r>
            <a:r>
              <a:rPr lang="en-US" altLang="en-US" i="1" dirty="0"/>
              <a:t>section</a:t>
            </a:r>
            <a:br>
              <a:rPr lang="en-US" altLang="en-US" i="1" dirty="0"/>
            </a:br>
            <a:r>
              <a:rPr lang="en-US" altLang="en-US" i="1" dirty="0"/>
              <a:t>   </a:t>
            </a:r>
            <a:r>
              <a:rPr lang="en-US" altLang="en-US" b="1" dirty="0"/>
              <a:t>where </a:t>
            </a:r>
            <a:r>
              <a:rPr lang="en-US" altLang="en-US" i="1" dirty="0" err="1"/>
              <a:t>course</a:t>
            </a:r>
            <a:r>
              <a:rPr lang="en-US" altLang="en-US" dirty="0" err="1"/>
              <a:t>.</a:t>
            </a:r>
            <a:r>
              <a:rPr lang="en-US" altLang="en-US" i="1" dirty="0" err="1"/>
              <a:t>course_id</a:t>
            </a:r>
            <a:r>
              <a:rPr lang="en-US" altLang="en-US" i="1" dirty="0"/>
              <a:t> </a:t>
            </a:r>
            <a:r>
              <a:rPr lang="en-US" altLang="en-US" dirty="0"/>
              <a:t>= </a:t>
            </a:r>
            <a:r>
              <a:rPr lang="en-US" altLang="en-US" i="1" dirty="0" err="1"/>
              <a:t>section</a:t>
            </a:r>
            <a:r>
              <a:rPr lang="en-US" altLang="en-US" dirty="0" err="1"/>
              <a:t>.</a:t>
            </a:r>
            <a:r>
              <a:rPr lang="en-US" altLang="en-US" i="1" dirty="0" err="1"/>
              <a:t>course_id</a:t>
            </a:r>
            <a:br>
              <a:rPr lang="en-US" altLang="en-US" i="1" dirty="0"/>
            </a:br>
            <a:r>
              <a:rPr lang="en-US" altLang="en-US" i="1" dirty="0"/>
              <a:t>              </a:t>
            </a:r>
            <a:r>
              <a:rPr lang="en-US" altLang="en-US" b="1" dirty="0"/>
              <a:t>and </a:t>
            </a:r>
            <a:r>
              <a:rPr lang="en-US" altLang="en-US" i="1" dirty="0" err="1"/>
              <a:t>course</a:t>
            </a:r>
            <a:r>
              <a:rPr lang="en-US" altLang="en-US" dirty="0" err="1"/>
              <a:t>.</a:t>
            </a:r>
            <a:r>
              <a:rPr lang="en-US" altLang="en-US" i="1" dirty="0" err="1"/>
              <a:t>dept_name</a:t>
            </a:r>
            <a:r>
              <a:rPr lang="en-US" altLang="en-US" i="1" dirty="0"/>
              <a:t> </a:t>
            </a:r>
            <a:r>
              <a:rPr lang="en-US" altLang="en-US" dirty="0"/>
              <a:t>= 'Physics'</a:t>
            </a:r>
            <a:br>
              <a:rPr lang="en-US" altLang="en-US" dirty="0"/>
            </a:br>
            <a:r>
              <a:rPr lang="en-US" altLang="en-US" dirty="0"/>
              <a:t>              </a:t>
            </a:r>
            <a:r>
              <a:rPr lang="en-US" altLang="en-US" b="1" dirty="0"/>
              <a:t>and </a:t>
            </a:r>
            <a:r>
              <a:rPr lang="en-US" altLang="en-US" i="1" dirty="0" err="1"/>
              <a:t>section</a:t>
            </a:r>
            <a:r>
              <a:rPr lang="en-US" altLang="en-US" dirty="0" err="1"/>
              <a:t>.</a:t>
            </a:r>
            <a:r>
              <a:rPr lang="en-US" altLang="en-US" i="1" dirty="0" err="1"/>
              <a:t>semester</a:t>
            </a:r>
            <a:r>
              <a:rPr lang="en-US" altLang="en-US" i="1" dirty="0"/>
              <a:t> </a:t>
            </a:r>
            <a:r>
              <a:rPr lang="en-US" altLang="en-US" dirty="0"/>
              <a:t>= 'Fall'</a:t>
            </a:r>
            <a:br>
              <a:rPr lang="en-US" altLang="en-US" dirty="0"/>
            </a:br>
            <a:r>
              <a:rPr lang="en-US" altLang="en-US" dirty="0"/>
              <a:t>              </a:t>
            </a:r>
            <a:r>
              <a:rPr lang="en-US" altLang="en-US" b="1" dirty="0"/>
              <a:t>and </a:t>
            </a:r>
            <a:r>
              <a:rPr lang="en-US" altLang="en-US" i="1" dirty="0" err="1"/>
              <a:t>section</a:t>
            </a:r>
            <a:r>
              <a:rPr lang="en-US" altLang="en-US" dirty="0" err="1"/>
              <a:t>.</a:t>
            </a:r>
            <a:r>
              <a:rPr lang="en-US" altLang="en-US" i="1" dirty="0" err="1"/>
              <a:t>year</a:t>
            </a:r>
            <a:r>
              <a:rPr lang="en-US" altLang="en-US" i="1" dirty="0"/>
              <a:t> </a:t>
            </a:r>
            <a:r>
              <a:rPr lang="en-US" altLang="en-US" dirty="0"/>
              <a:t>= '2017’;</a:t>
            </a:r>
          </a:p>
          <a:p>
            <a:pPr>
              <a:buNone/>
            </a:pPr>
            <a:r>
              <a:rPr lang="en-US" altLang="en-US" sz="600" dirty="0"/>
              <a:t> </a:t>
            </a:r>
          </a:p>
          <a:p>
            <a:r>
              <a:rPr lang="en-US" altLang="en-US" b="1" dirty="0"/>
              <a:t>create view </a:t>
            </a:r>
            <a:r>
              <a:rPr lang="en-US" altLang="en-US" b="1" i="1" dirty="0">
                <a:solidFill>
                  <a:srgbClr val="002060"/>
                </a:solidFill>
              </a:rPr>
              <a:t>physics_fall_2017</a:t>
            </a:r>
            <a:r>
              <a:rPr lang="en-US" altLang="en-US" b="1" i="1" dirty="0"/>
              <a:t>_</a:t>
            </a:r>
            <a:r>
              <a:rPr lang="en-US" altLang="en-US" i="1" dirty="0"/>
              <a:t>watson </a:t>
            </a:r>
            <a:r>
              <a:rPr lang="en-US" altLang="en-US" b="1" dirty="0"/>
              <a:t>as</a:t>
            </a:r>
            <a:br>
              <a:rPr lang="en-US" altLang="en-US" b="1" dirty="0"/>
            </a:br>
            <a:r>
              <a:rPr lang="en-US" altLang="en-US" b="1" dirty="0"/>
              <a:t>    select </a:t>
            </a:r>
            <a:r>
              <a:rPr lang="en-US" altLang="en-US" i="1" dirty="0" err="1"/>
              <a:t>course_id</a:t>
            </a:r>
            <a:r>
              <a:rPr lang="en-US" altLang="en-US" dirty="0"/>
              <a:t>, </a:t>
            </a:r>
            <a:r>
              <a:rPr lang="en-US" altLang="en-US" i="1" dirty="0" err="1"/>
              <a:t>room_number</a:t>
            </a:r>
            <a:br>
              <a:rPr lang="en-US" altLang="en-US" i="1" dirty="0"/>
            </a:br>
            <a:r>
              <a:rPr lang="en-US" altLang="en-US" i="1" dirty="0"/>
              <a:t>    </a:t>
            </a:r>
            <a:r>
              <a:rPr lang="en-US" altLang="en-US" b="1" dirty="0"/>
              <a:t>from </a:t>
            </a:r>
            <a:r>
              <a:rPr lang="en-US" altLang="en-US" b="1" i="1" dirty="0">
                <a:solidFill>
                  <a:srgbClr val="002060"/>
                </a:solidFill>
              </a:rPr>
              <a:t>physics_fall_2017</a:t>
            </a:r>
            <a:br>
              <a:rPr lang="en-US" altLang="en-US" i="1" dirty="0"/>
            </a:br>
            <a:r>
              <a:rPr lang="en-US" altLang="en-US" i="1" dirty="0"/>
              <a:t>    </a:t>
            </a:r>
            <a:r>
              <a:rPr lang="en-US" altLang="en-US" b="1" dirty="0"/>
              <a:t>where </a:t>
            </a:r>
            <a:r>
              <a:rPr lang="en-US" altLang="en-US" i="1" dirty="0"/>
              <a:t>building</a:t>
            </a:r>
            <a:r>
              <a:rPr lang="en-US" altLang="en-US" dirty="0"/>
              <a:t>= 'Watson';</a:t>
            </a:r>
          </a:p>
          <a:p>
            <a:endParaRPr lang="en-US" altLang="en-US" dirty="0"/>
          </a:p>
        </p:txBody>
      </p:sp>
    </p:spTree>
    <p:extLst>
      <p:ext uri="{BB962C8B-B14F-4D97-AF65-F5344CB8AC3E}">
        <p14:creationId xmlns:p14="http://schemas.microsoft.com/office/powerpoint/2010/main" val="28539877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EF394D-34CC-4573-046B-C5CCC042E91D}"/>
            </a:ext>
          </a:extLst>
        </p:cNvPr>
        <p:cNvGrpSpPr/>
        <p:nvPr/>
      </p:nvGrpSpPr>
      <p:grpSpPr>
        <a:xfrm>
          <a:off x="0" y="0"/>
          <a:ext cx="0" cy="0"/>
          <a:chOff x="0" y="0"/>
          <a:chExt cx="0" cy="0"/>
        </a:xfrm>
      </p:grpSpPr>
      <p:sp>
        <p:nvSpPr>
          <p:cNvPr id="406530" name="Rectangle 2">
            <a:extLst>
              <a:ext uri="{FF2B5EF4-FFF2-40B4-BE49-F238E27FC236}">
                <a16:creationId xmlns:a16="http://schemas.microsoft.com/office/drawing/2014/main" id="{F4DB6543-7F2D-07E1-2084-89918ECEFD2E}"/>
              </a:ext>
            </a:extLst>
          </p:cNvPr>
          <p:cNvSpPr>
            <a:spLocks noGrp="1" noChangeArrowheads="1"/>
          </p:cNvSpPr>
          <p:nvPr>
            <p:ph type="title"/>
          </p:nvPr>
        </p:nvSpPr>
        <p:spPr/>
        <p:txBody>
          <a:bodyPr/>
          <a:lstStyle/>
          <a:p>
            <a:pPr>
              <a:defRPr/>
            </a:pPr>
            <a:r>
              <a:rPr lang="en-US" dirty="0">
                <a:ea typeface="+mj-ea"/>
              </a:rPr>
              <a:t>View Expansion</a:t>
            </a:r>
          </a:p>
        </p:txBody>
      </p:sp>
      <p:sp>
        <p:nvSpPr>
          <p:cNvPr id="45059" name="Rectangle 3">
            <a:extLst>
              <a:ext uri="{FF2B5EF4-FFF2-40B4-BE49-F238E27FC236}">
                <a16:creationId xmlns:a16="http://schemas.microsoft.com/office/drawing/2014/main" id="{5C67909D-EDB8-4EC6-F0D9-52A3205E594E}"/>
              </a:ext>
            </a:extLst>
          </p:cNvPr>
          <p:cNvSpPr>
            <a:spLocks noGrp="1" noChangeArrowheads="1"/>
          </p:cNvSpPr>
          <p:nvPr>
            <p:ph type="body" idx="1"/>
          </p:nvPr>
        </p:nvSpPr>
        <p:spPr/>
        <p:txBody>
          <a:bodyPr/>
          <a:lstStyle/>
          <a:p>
            <a:r>
              <a:rPr lang="en-US" altLang="en-US" dirty="0"/>
              <a:t>Expand  the view :</a:t>
            </a:r>
          </a:p>
          <a:p>
            <a:pPr>
              <a:buNone/>
            </a:pPr>
            <a:r>
              <a:rPr lang="en-US" altLang="en-US" b="1" dirty="0"/>
              <a:t>          create view </a:t>
            </a:r>
            <a:r>
              <a:rPr lang="en-US" altLang="en-US" b="1" i="1" dirty="0">
                <a:solidFill>
                  <a:srgbClr val="002060"/>
                </a:solidFill>
              </a:rPr>
              <a:t>physics_fall_2017_watson</a:t>
            </a:r>
            <a:r>
              <a:rPr lang="en-US" altLang="en-US" b="1" i="1" dirty="0"/>
              <a:t>  </a:t>
            </a:r>
            <a:r>
              <a:rPr lang="en-US" altLang="en-US" b="1" dirty="0"/>
              <a:t>as</a:t>
            </a:r>
            <a:br>
              <a:rPr lang="en-US" altLang="en-US" b="1" dirty="0"/>
            </a:br>
            <a:r>
              <a:rPr lang="en-US" altLang="en-US" b="1" dirty="0"/>
              <a:t>        select </a:t>
            </a:r>
            <a:r>
              <a:rPr lang="en-US" altLang="en-US" i="1" dirty="0" err="1"/>
              <a:t>course_id</a:t>
            </a:r>
            <a:r>
              <a:rPr lang="en-US" altLang="en-US" dirty="0"/>
              <a:t>, </a:t>
            </a:r>
            <a:r>
              <a:rPr lang="en-US" altLang="en-US" i="1" dirty="0" err="1"/>
              <a:t>room_number</a:t>
            </a:r>
            <a:br>
              <a:rPr lang="en-US" altLang="en-US" i="1" dirty="0"/>
            </a:br>
            <a:r>
              <a:rPr lang="en-US" altLang="en-US" i="1" dirty="0"/>
              <a:t>        </a:t>
            </a:r>
            <a:r>
              <a:rPr lang="en-US" altLang="en-US" b="1" dirty="0"/>
              <a:t>from </a:t>
            </a:r>
            <a:r>
              <a:rPr lang="en-US" altLang="en-US" b="1" i="1" dirty="0">
                <a:solidFill>
                  <a:srgbClr val="002060"/>
                </a:solidFill>
              </a:rPr>
              <a:t>physics_fall_2017</a:t>
            </a:r>
            <a:br>
              <a:rPr lang="en-US" altLang="en-US" i="1" dirty="0"/>
            </a:br>
            <a:r>
              <a:rPr lang="en-US" altLang="en-US" i="1" dirty="0"/>
              <a:t>        </a:t>
            </a:r>
            <a:r>
              <a:rPr lang="en-US" altLang="en-US" b="1" dirty="0"/>
              <a:t>where </a:t>
            </a:r>
            <a:r>
              <a:rPr lang="en-US" altLang="en-US" i="1" dirty="0"/>
              <a:t>building</a:t>
            </a:r>
            <a:r>
              <a:rPr lang="en-US" altLang="en-US" dirty="0"/>
              <a:t>= 'Watson</a:t>
            </a:r>
            <a:r>
              <a:rPr lang="en-US" altLang="ja-JP" dirty="0"/>
              <a:t>'</a:t>
            </a:r>
            <a:endParaRPr lang="en-US" altLang="en-US" dirty="0"/>
          </a:p>
          <a:p>
            <a:r>
              <a:rPr lang="en-US" altLang="en-US" dirty="0"/>
              <a:t>To:</a:t>
            </a:r>
          </a:p>
          <a:p>
            <a:endParaRPr lang="en-US" altLang="en-US" dirty="0"/>
          </a:p>
          <a:p>
            <a:endParaRPr lang="en-US" altLang="en-US" dirty="0"/>
          </a:p>
          <a:p>
            <a:endParaRPr lang="en-US" altLang="en-US" dirty="0"/>
          </a:p>
          <a:p>
            <a:endParaRPr lang="en-US" altLang="en-US" dirty="0"/>
          </a:p>
          <a:p>
            <a:endParaRPr lang="en-US" altLang="en-US" dirty="0"/>
          </a:p>
          <a:p>
            <a:endParaRPr lang="en-US" altLang="en-US" dirty="0"/>
          </a:p>
          <a:p>
            <a:endParaRPr lang="en-US" altLang="en-US" dirty="0"/>
          </a:p>
          <a:p>
            <a:endParaRPr lang="en-US" altLang="en-US" dirty="0"/>
          </a:p>
          <a:p>
            <a:endParaRPr lang="en-US" altLang="en-US" dirty="0"/>
          </a:p>
        </p:txBody>
      </p:sp>
      <p:sp>
        <p:nvSpPr>
          <p:cNvPr id="45060" name="Text Box 4">
            <a:extLst>
              <a:ext uri="{FF2B5EF4-FFF2-40B4-BE49-F238E27FC236}">
                <a16:creationId xmlns:a16="http://schemas.microsoft.com/office/drawing/2014/main" id="{28292CF1-8500-7A3B-0B51-19F92761A43A}"/>
              </a:ext>
            </a:extLst>
          </p:cNvPr>
          <p:cNvSpPr txBox="1">
            <a:spLocks noChangeArrowheads="1"/>
          </p:cNvSpPr>
          <p:nvPr/>
        </p:nvSpPr>
        <p:spPr bwMode="auto">
          <a:xfrm>
            <a:off x="2251472" y="2224692"/>
            <a:ext cx="5394722" cy="2089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Helvetica" panose="020B0604020202020204" pitchFamily="34" charset="0"/>
                <a:ea typeface="MS PGothic" panose="020B0600070205080204" pitchFamily="34" charset="-128"/>
              </a:defRPr>
            </a:lvl1pPr>
            <a:lvl2pPr marL="37931725" indent="-3747452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create view </a:t>
            </a:r>
            <a:r>
              <a:rPr kumimoji="1" lang="en-US" altLang="en-US" sz="1275" b="1" i="1" u="none" strike="noStrike" kern="1200" cap="none" spc="0" normalizeH="0" baseline="0" noProof="0" dirty="0">
                <a:ln>
                  <a:noFill/>
                </a:ln>
                <a:solidFill>
                  <a:srgbClr val="002060"/>
                </a:solidFill>
                <a:effectLst/>
                <a:uLnTx/>
                <a:uFillTx/>
                <a:latin typeface="Helvetica"/>
                <a:ea typeface="MS PGothic" panose="020B0600070205080204" pitchFamily="34" charset="-128"/>
                <a:cs typeface="+mn-cs"/>
              </a:rPr>
              <a:t>physics_fall_2017_watson</a:t>
            </a:r>
            <a:r>
              <a:rPr kumimoji="0" lang="en-US" altLang="en-US" sz="1275" b="1" i="1" u="none" strike="noStrike" kern="1200" cap="none" spc="0" normalizeH="0" baseline="0" noProof="0" dirty="0">
                <a:ln>
                  <a:noFill/>
                </a:ln>
                <a:solidFill>
                  <a:srgbClr val="002060"/>
                </a:solidFill>
                <a:effectLst/>
                <a:uLnTx/>
                <a:uFillTx/>
                <a:latin typeface="Helvetica" panose="020B0604020202020204" pitchFamily="34" charset="0"/>
                <a:ea typeface="MS PGothic" panose="020B0600070205080204" pitchFamily="34" charset="-128"/>
                <a:cs typeface="+mn-cs"/>
              </a:rPr>
              <a:t> </a:t>
            </a: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as</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select </a:t>
            </a:r>
            <a:r>
              <a:rPr kumimoji="0"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course_id</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room_number</a:t>
            </a:r>
            <a:endPar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from </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select </a:t>
            </a:r>
            <a:r>
              <a:rPr kumimoji="0"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course</a:t>
            </a:r>
            <a:r>
              <a:rPr kumimoji="0" lang="en-US" altLang="en-US" sz="1275" b="0" i="0"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a:t>
            </a:r>
            <a:r>
              <a:rPr kumimoji="0"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course_id</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building</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room_number</a:t>
            </a:r>
            <a:endPar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from </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course</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section</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where </a:t>
            </a:r>
            <a:r>
              <a:rPr kumimoji="0"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course</a:t>
            </a:r>
            <a:r>
              <a:rPr kumimoji="0" lang="en-US" altLang="en-US" sz="1275" b="0" i="0"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a:t>
            </a:r>
            <a:r>
              <a:rPr kumimoji="0"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course_id</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section</a:t>
            </a:r>
            <a:r>
              <a:rPr kumimoji="0" lang="en-US" altLang="en-US" sz="1275" b="0" i="0"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a:t>
            </a:r>
            <a:r>
              <a:rPr kumimoji="0"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course_id</a:t>
            </a:r>
            <a:endPar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and </a:t>
            </a:r>
            <a:r>
              <a:rPr kumimoji="0"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course</a:t>
            </a:r>
            <a:r>
              <a:rPr kumimoji="0" lang="en-US" altLang="en-US" sz="1275" b="0" i="0"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a:t>
            </a:r>
            <a:r>
              <a:rPr kumimoji="0"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dept_name</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'Physics'</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and </a:t>
            </a:r>
            <a:r>
              <a:rPr kumimoji="0"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section</a:t>
            </a:r>
            <a:r>
              <a:rPr kumimoji="0" lang="en-US" altLang="en-US" sz="1275" b="0" i="0"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a:t>
            </a:r>
            <a:r>
              <a:rPr kumimoji="0"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semester</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'Fall'</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and </a:t>
            </a:r>
            <a:r>
              <a:rPr kumimoji="0"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section</a:t>
            </a:r>
            <a:r>
              <a:rPr kumimoji="0" lang="en-US" altLang="en-US" sz="1275" b="0" i="0"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a:t>
            </a:r>
            <a:r>
              <a:rPr kumimoji="0"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year</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'2017')</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where </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building</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'Watson';</a:t>
            </a:r>
          </a:p>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US" altLang="en-US" sz="15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Tree>
    <p:extLst>
      <p:ext uri="{BB962C8B-B14F-4D97-AF65-F5344CB8AC3E}">
        <p14:creationId xmlns:p14="http://schemas.microsoft.com/office/powerpoint/2010/main" val="38565597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60C4AF-8F2D-4C5A-2AB9-649908C3E71E}"/>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B7C5A11-DDAC-B0B5-CB9E-C43C9CD5A0B9}"/>
              </a:ext>
            </a:extLst>
          </p:cNvPr>
          <p:cNvSpPr>
            <a:spLocks noGrp="1"/>
          </p:cNvSpPr>
          <p:nvPr>
            <p:ph idx="1"/>
          </p:nvPr>
        </p:nvSpPr>
        <p:spPr>
          <a:xfrm>
            <a:off x="172570" y="514350"/>
            <a:ext cx="8839200" cy="3810001"/>
          </a:xfrm>
        </p:spPr>
        <p:txBody>
          <a:bodyPr/>
          <a:lstStyle/>
          <a:p>
            <a:pPr>
              <a:spcBef>
                <a:spcPts val="0"/>
              </a:spcBef>
              <a:spcAft>
                <a:spcPts val="100"/>
              </a:spcAft>
            </a:pPr>
            <a:r>
              <a:rPr lang="en-US" sz="2800" strike="sngStrike" dirty="0"/>
              <a:t>Introduction and course updates.</a:t>
            </a:r>
            <a:br>
              <a:rPr lang="en-US" sz="2800" dirty="0"/>
            </a:br>
            <a:endParaRPr lang="en-US" sz="2800" dirty="0"/>
          </a:p>
          <a:p>
            <a:pPr>
              <a:spcBef>
                <a:spcPts val="0"/>
              </a:spcBef>
              <a:spcAft>
                <a:spcPts val="100"/>
              </a:spcAft>
            </a:pPr>
            <a:r>
              <a:rPr lang="en-US" sz="2800" dirty="0"/>
              <a:t>ER Modeling</a:t>
            </a:r>
            <a:br>
              <a:rPr lang="en-US" sz="2800" dirty="0"/>
            </a:br>
            <a:endParaRPr lang="en-US" sz="2800" dirty="0"/>
          </a:p>
          <a:p>
            <a:pPr>
              <a:spcBef>
                <a:spcPts val="0"/>
              </a:spcBef>
              <a:spcAft>
                <a:spcPts val="100"/>
              </a:spcAft>
            </a:pPr>
            <a:r>
              <a:rPr lang="en-US" sz="2800" dirty="0"/>
              <a:t>SQL 3</a:t>
            </a:r>
          </a:p>
          <a:p>
            <a:pPr>
              <a:spcBef>
                <a:spcPts val="0"/>
              </a:spcBef>
              <a:spcAft>
                <a:spcPts val="100"/>
              </a:spcAft>
            </a:pPr>
            <a:endParaRPr lang="en-US" sz="2800" dirty="0"/>
          </a:p>
          <a:p>
            <a:pPr>
              <a:spcBef>
                <a:spcPts val="0"/>
              </a:spcBef>
              <a:spcAft>
                <a:spcPts val="100"/>
              </a:spcAft>
            </a:pPr>
            <a:r>
              <a:rPr lang="en-US" sz="2800" dirty="0"/>
              <a:t>Relational Model 3</a:t>
            </a:r>
            <a:br>
              <a:rPr lang="en-US" sz="2800" dirty="0"/>
            </a:br>
            <a:endParaRPr lang="en-US" sz="2800" dirty="0"/>
          </a:p>
          <a:p>
            <a:pPr>
              <a:spcBef>
                <a:spcPts val="0"/>
              </a:spcBef>
              <a:spcAft>
                <a:spcPts val="100"/>
              </a:spcAft>
            </a:pPr>
            <a:r>
              <a:rPr lang="en-US" sz="2800" dirty="0"/>
              <a:t>Summary</a:t>
            </a:r>
          </a:p>
        </p:txBody>
      </p:sp>
      <p:sp>
        <p:nvSpPr>
          <p:cNvPr id="3" name="Title 2">
            <a:extLst>
              <a:ext uri="{FF2B5EF4-FFF2-40B4-BE49-F238E27FC236}">
                <a16:creationId xmlns:a16="http://schemas.microsoft.com/office/drawing/2014/main" id="{D4D3A29A-1223-539B-EE89-7C7B9CC22468}"/>
              </a:ext>
            </a:extLst>
          </p:cNvPr>
          <p:cNvSpPr>
            <a:spLocks noGrp="1"/>
          </p:cNvSpPr>
          <p:nvPr>
            <p:ph type="title"/>
          </p:nvPr>
        </p:nvSpPr>
        <p:spPr/>
        <p:txBody>
          <a:bodyPr/>
          <a:lstStyle/>
          <a:p>
            <a:r>
              <a:rPr lang="en-US" dirty="0"/>
              <a:t>Contents</a:t>
            </a:r>
          </a:p>
        </p:txBody>
      </p:sp>
      <p:sp>
        <p:nvSpPr>
          <p:cNvPr id="4" name="Curved Left Arrow 3">
            <a:extLst>
              <a:ext uri="{FF2B5EF4-FFF2-40B4-BE49-F238E27FC236}">
                <a16:creationId xmlns:a16="http://schemas.microsoft.com/office/drawing/2014/main" id="{BE4CFCA5-C704-4836-B869-47A9917419F5}"/>
              </a:ext>
            </a:extLst>
          </p:cNvPr>
          <p:cNvSpPr/>
          <p:nvPr/>
        </p:nvSpPr>
        <p:spPr>
          <a:xfrm>
            <a:off x="5486400" y="2343150"/>
            <a:ext cx="609600" cy="1143000"/>
          </a:xfrm>
          <a:prstGeom prst="curved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5" name="TextBox 4">
            <a:extLst>
              <a:ext uri="{FF2B5EF4-FFF2-40B4-BE49-F238E27FC236}">
                <a16:creationId xmlns:a16="http://schemas.microsoft.com/office/drawing/2014/main" id="{1CF18FB1-5594-09E1-C7D0-814AEDA02F38}"/>
              </a:ext>
            </a:extLst>
          </p:cNvPr>
          <p:cNvSpPr txBox="1"/>
          <p:nvPr/>
        </p:nvSpPr>
        <p:spPr>
          <a:xfrm>
            <a:off x="6477000" y="2114550"/>
            <a:ext cx="2607060" cy="1200329"/>
          </a:xfrm>
          <a:prstGeom prst="rect">
            <a:avLst/>
          </a:prstGeom>
          <a:noFill/>
        </p:spPr>
        <p:txBody>
          <a:bodyPr wrap="none" rtlCol="0">
            <a:spAutoFit/>
          </a:bodyPr>
          <a:lstStyle/>
          <a:p>
            <a:r>
              <a:rPr lang="en-US" dirty="0"/>
              <a:t>Swapping the order today</a:t>
            </a:r>
            <a:br>
              <a:rPr lang="en-US" dirty="0"/>
            </a:br>
            <a:r>
              <a:rPr lang="en-US" dirty="0"/>
              <a:t>because it is easier to</a:t>
            </a:r>
            <a:br>
              <a:rPr lang="en-US" dirty="0"/>
            </a:br>
            <a:r>
              <a:rPr lang="en-US" dirty="0"/>
              <a:t>understand some of the</a:t>
            </a:r>
            <a:br>
              <a:rPr lang="en-US" dirty="0"/>
            </a:br>
            <a:r>
              <a:rPr lang="en-US" dirty="0"/>
              <a:t>concepts in SQL.</a:t>
            </a:r>
          </a:p>
        </p:txBody>
      </p:sp>
    </p:spTree>
    <p:extLst>
      <p:ext uri="{BB962C8B-B14F-4D97-AF65-F5344CB8AC3E}">
        <p14:creationId xmlns:p14="http://schemas.microsoft.com/office/powerpoint/2010/main" val="255094574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602324-834C-DDDA-AAC4-6AF002047601}"/>
            </a:ext>
          </a:extLst>
        </p:cNvPr>
        <p:cNvGrpSpPr/>
        <p:nvPr/>
      </p:nvGrpSpPr>
      <p:grpSpPr>
        <a:xfrm>
          <a:off x="0" y="0"/>
          <a:ext cx="0" cy="0"/>
          <a:chOff x="0" y="0"/>
          <a:chExt cx="0" cy="0"/>
        </a:xfrm>
      </p:grpSpPr>
      <p:sp>
        <p:nvSpPr>
          <p:cNvPr id="339970" name="Rectangle 2">
            <a:extLst>
              <a:ext uri="{FF2B5EF4-FFF2-40B4-BE49-F238E27FC236}">
                <a16:creationId xmlns:a16="http://schemas.microsoft.com/office/drawing/2014/main" id="{40E9D4AC-A2E4-07ED-CC53-5C007C808553}"/>
              </a:ext>
            </a:extLst>
          </p:cNvPr>
          <p:cNvSpPr>
            <a:spLocks noGrp="1" noChangeArrowheads="1"/>
          </p:cNvSpPr>
          <p:nvPr>
            <p:ph type="title"/>
          </p:nvPr>
        </p:nvSpPr>
        <p:spPr/>
        <p:txBody>
          <a:bodyPr/>
          <a:lstStyle/>
          <a:p>
            <a:pPr>
              <a:defRPr/>
            </a:pPr>
            <a:r>
              <a:rPr lang="en-US" dirty="0">
                <a:ea typeface="+mj-ea"/>
              </a:rPr>
              <a:t>View Expansion (Cont.)</a:t>
            </a:r>
          </a:p>
        </p:txBody>
      </p:sp>
      <p:sp>
        <p:nvSpPr>
          <p:cNvPr id="48131" name="Rectangle 3">
            <a:extLst>
              <a:ext uri="{FF2B5EF4-FFF2-40B4-BE49-F238E27FC236}">
                <a16:creationId xmlns:a16="http://schemas.microsoft.com/office/drawing/2014/main" id="{18E08913-7AA7-3522-C659-3CEF676B596D}"/>
              </a:ext>
            </a:extLst>
          </p:cNvPr>
          <p:cNvSpPr>
            <a:spLocks noGrp="1" noChangeArrowheads="1"/>
          </p:cNvSpPr>
          <p:nvPr>
            <p:ph type="body" idx="1"/>
          </p:nvPr>
        </p:nvSpPr>
        <p:spPr>
          <a:xfrm>
            <a:off x="1719264" y="820342"/>
            <a:ext cx="5729102" cy="3038427"/>
          </a:xfrm>
        </p:spPr>
        <p:txBody>
          <a:bodyPr/>
          <a:lstStyle/>
          <a:p>
            <a:pPr>
              <a:tabLst>
                <a:tab pos="510779" algn="l"/>
              </a:tabLst>
            </a:pPr>
            <a:r>
              <a:rPr lang="en-US" altLang="en-US" dirty="0"/>
              <a:t>A way to define the meaning of views defined in terms of other views.</a:t>
            </a:r>
          </a:p>
          <a:p>
            <a:pPr>
              <a:tabLst>
                <a:tab pos="510779" algn="l"/>
              </a:tabLst>
            </a:pPr>
            <a:r>
              <a:rPr lang="en-US" altLang="en-US" dirty="0"/>
              <a:t>Let view </a:t>
            </a:r>
            <a:r>
              <a:rPr lang="en-US" altLang="en-US" i="1" dirty="0"/>
              <a:t>v</a:t>
            </a:r>
            <a:r>
              <a:rPr lang="en-US" altLang="en-US" baseline="-25000" dirty="0"/>
              <a:t>1</a:t>
            </a:r>
            <a:r>
              <a:rPr lang="en-US" altLang="en-US" dirty="0"/>
              <a:t> be defined by an expression </a:t>
            </a:r>
            <a:r>
              <a:rPr lang="en-US" altLang="en-US" i="1" dirty="0"/>
              <a:t>e</a:t>
            </a:r>
            <a:r>
              <a:rPr lang="en-US" altLang="en-US" baseline="-25000" dirty="0"/>
              <a:t>1</a:t>
            </a:r>
            <a:r>
              <a:rPr lang="en-US" altLang="en-US" dirty="0"/>
              <a:t> that may itself contain uses of view relations.</a:t>
            </a:r>
          </a:p>
          <a:p>
            <a:pPr>
              <a:tabLst>
                <a:tab pos="510779" algn="l"/>
              </a:tabLst>
            </a:pPr>
            <a:r>
              <a:rPr lang="en-US" altLang="en-US" dirty="0"/>
              <a:t>View expansion of an expression repeats the following replacement step:</a:t>
            </a:r>
          </a:p>
          <a:p>
            <a:pPr>
              <a:buNone/>
              <a:tabLst>
                <a:tab pos="510779" algn="l"/>
              </a:tabLst>
            </a:pPr>
            <a:r>
              <a:rPr lang="en-US" altLang="en-US" dirty="0"/>
              <a:t>		</a:t>
            </a:r>
            <a:r>
              <a:rPr lang="en-US" altLang="en-US" b="1" dirty="0"/>
              <a:t>repeat</a:t>
            </a:r>
            <a:br>
              <a:rPr lang="en-US" altLang="en-US" b="1" dirty="0"/>
            </a:br>
            <a:r>
              <a:rPr lang="en-US" altLang="en-US" b="1" dirty="0"/>
              <a:t>		</a:t>
            </a:r>
            <a:r>
              <a:rPr lang="en-US" altLang="en-US" dirty="0"/>
              <a:t>Find any view relation </a:t>
            </a:r>
            <a:r>
              <a:rPr lang="en-US" altLang="en-US" i="1" dirty="0"/>
              <a:t>v</a:t>
            </a:r>
            <a:r>
              <a:rPr lang="en-US" altLang="en-US" i="1" baseline="-25000" dirty="0"/>
              <a:t>i</a:t>
            </a:r>
            <a:r>
              <a:rPr lang="en-US" altLang="en-US" dirty="0"/>
              <a:t> in </a:t>
            </a:r>
            <a:r>
              <a:rPr lang="en-US" altLang="en-US" i="1" dirty="0"/>
              <a:t>e</a:t>
            </a:r>
            <a:r>
              <a:rPr lang="en-US" altLang="en-US" baseline="-25000" dirty="0"/>
              <a:t>1</a:t>
            </a:r>
            <a:br>
              <a:rPr lang="en-US" altLang="en-US" dirty="0"/>
            </a:br>
            <a:r>
              <a:rPr lang="en-US" altLang="en-US" dirty="0"/>
              <a:t>		Replace the view relation </a:t>
            </a:r>
            <a:r>
              <a:rPr lang="en-US" altLang="en-US" i="1" dirty="0"/>
              <a:t>v</a:t>
            </a:r>
            <a:r>
              <a:rPr lang="en-US" altLang="en-US" i="1" baseline="-25000" dirty="0"/>
              <a:t>i</a:t>
            </a:r>
            <a:r>
              <a:rPr lang="en-US" altLang="en-US" dirty="0"/>
              <a:t> by the expression defining </a:t>
            </a:r>
            <a:r>
              <a:rPr lang="en-US" altLang="en-US" i="1" dirty="0"/>
              <a:t>v</a:t>
            </a:r>
            <a:r>
              <a:rPr lang="en-US" altLang="en-US" i="1" baseline="-25000" dirty="0"/>
              <a:t>i</a:t>
            </a:r>
            <a:r>
              <a:rPr lang="en-US" altLang="en-US" dirty="0"/>
              <a:t>             </a:t>
            </a:r>
            <a:br>
              <a:rPr lang="en-US" altLang="en-US" dirty="0"/>
            </a:br>
            <a:r>
              <a:rPr lang="en-US" altLang="en-US" dirty="0"/>
              <a:t>	</a:t>
            </a:r>
            <a:r>
              <a:rPr lang="en-US" altLang="en-US" b="1" dirty="0"/>
              <a:t>until</a:t>
            </a:r>
            <a:r>
              <a:rPr lang="en-US" altLang="en-US" dirty="0"/>
              <a:t> no more view relations are present in </a:t>
            </a:r>
            <a:r>
              <a:rPr lang="en-US" altLang="en-US" i="1" dirty="0"/>
              <a:t>e</a:t>
            </a:r>
            <a:r>
              <a:rPr lang="en-US" altLang="en-US" baseline="-25000" dirty="0"/>
              <a:t>1</a:t>
            </a:r>
            <a:endParaRPr lang="en-US" altLang="en-US" dirty="0"/>
          </a:p>
          <a:p>
            <a:pPr>
              <a:tabLst>
                <a:tab pos="510779" algn="l"/>
              </a:tabLst>
            </a:pPr>
            <a:r>
              <a:rPr lang="en-US" altLang="en-US" dirty="0"/>
              <a:t>As long as the view definitions are not recursive, this loop will terminate</a:t>
            </a:r>
          </a:p>
        </p:txBody>
      </p:sp>
    </p:spTree>
    <p:extLst>
      <p:ext uri="{BB962C8B-B14F-4D97-AF65-F5344CB8AC3E}">
        <p14:creationId xmlns:p14="http://schemas.microsoft.com/office/powerpoint/2010/main" val="25855801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B5C8A9-2E2D-593C-6E39-B4C9F572B65C}"/>
            </a:ext>
          </a:extLst>
        </p:cNvPr>
        <p:cNvGrpSpPr/>
        <p:nvPr/>
      </p:nvGrpSpPr>
      <p:grpSpPr>
        <a:xfrm>
          <a:off x="0" y="0"/>
          <a:ext cx="0" cy="0"/>
          <a:chOff x="0" y="0"/>
          <a:chExt cx="0" cy="0"/>
        </a:xfrm>
      </p:grpSpPr>
      <p:sp>
        <p:nvSpPr>
          <p:cNvPr id="109570" name="Rectangle 2">
            <a:extLst>
              <a:ext uri="{FF2B5EF4-FFF2-40B4-BE49-F238E27FC236}">
                <a16:creationId xmlns:a16="http://schemas.microsoft.com/office/drawing/2014/main" id="{B264DE17-F884-CB2C-433C-8DB0B38D8081}"/>
              </a:ext>
            </a:extLst>
          </p:cNvPr>
          <p:cNvSpPr>
            <a:spLocks noGrp="1" noChangeArrowheads="1"/>
          </p:cNvSpPr>
          <p:nvPr>
            <p:ph type="title"/>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effectLst/>
              </a:rPr>
              <a:t>Materialized Views</a:t>
            </a:r>
          </a:p>
        </p:txBody>
      </p:sp>
      <p:sp>
        <p:nvSpPr>
          <p:cNvPr id="109571" name="Rectangle 3">
            <a:extLst>
              <a:ext uri="{FF2B5EF4-FFF2-40B4-BE49-F238E27FC236}">
                <a16:creationId xmlns:a16="http://schemas.microsoft.com/office/drawing/2014/main" id="{09B8C303-C2C4-8763-2C56-BDA6D6661DCD}"/>
              </a:ext>
            </a:extLst>
          </p:cNvPr>
          <p:cNvSpPr>
            <a:spLocks noGrp="1" noChangeArrowheads="1"/>
          </p:cNvSpPr>
          <p:nvPr>
            <p:ph type="body" idx="1"/>
          </p:nvPr>
        </p:nvSpPr>
        <p:spPr>
          <a:xfrm>
            <a:off x="1719264" y="902638"/>
            <a:ext cx="5749076" cy="2626947"/>
          </a:xfrm>
        </p:spPr>
        <p:txBody>
          <a:bodyPr/>
          <a:lstStyle/>
          <a:p>
            <a:r>
              <a:rPr lang="en-US" altLang="en-US" dirty="0"/>
              <a:t>Certain database systems allow view relations to be physically stored.</a:t>
            </a:r>
          </a:p>
          <a:p>
            <a:pPr lvl="1"/>
            <a:r>
              <a:rPr lang="en-US" altLang="en-US" dirty="0"/>
              <a:t> Physical copy created when the view is defined.</a:t>
            </a:r>
          </a:p>
          <a:p>
            <a:pPr lvl="1"/>
            <a:r>
              <a:rPr lang="en-US" altLang="en-US" dirty="0"/>
              <a:t>Such views are called </a:t>
            </a:r>
            <a:r>
              <a:rPr lang="en-US" altLang="en-US" b="1" dirty="0">
                <a:solidFill>
                  <a:srgbClr val="002060"/>
                </a:solidFill>
              </a:rPr>
              <a:t>Materialized view</a:t>
            </a:r>
            <a:r>
              <a:rPr lang="en-US" altLang="en-US" dirty="0"/>
              <a:t>:</a:t>
            </a:r>
          </a:p>
          <a:p>
            <a:r>
              <a:rPr lang="en-US" altLang="en-US" dirty="0"/>
              <a:t>If relations used in the query are updated, the materialized view result becomes out of date</a:t>
            </a:r>
          </a:p>
          <a:p>
            <a:pPr lvl="1"/>
            <a:r>
              <a:rPr lang="en-US" altLang="en-US" dirty="0"/>
              <a:t>Need to </a:t>
            </a:r>
            <a:r>
              <a:rPr lang="en-US" altLang="en-US" b="1" dirty="0">
                <a:solidFill>
                  <a:srgbClr val="002060"/>
                </a:solidFill>
              </a:rPr>
              <a:t>maintain</a:t>
            </a:r>
            <a:r>
              <a:rPr lang="en-US" altLang="en-US" dirty="0"/>
              <a:t> the view, by updating the view whenever the underlying relations are updated.</a:t>
            </a:r>
          </a:p>
        </p:txBody>
      </p:sp>
    </p:spTree>
    <p:extLst>
      <p:ext uri="{BB962C8B-B14F-4D97-AF65-F5344CB8AC3E}">
        <p14:creationId xmlns:p14="http://schemas.microsoft.com/office/powerpoint/2010/main" val="311657236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C7C205-3974-3FBB-B3BA-99F5F987BA71}"/>
            </a:ext>
          </a:extLst>
        </p:cNvPr>
        <p:cNvGrpSpPr/>
        <p:nvPr/>
      </p:nvGrpSpPr>
      <p:grpSpPr>
        <a:xfrm>
          <a:off x="0" y="0"/>
          <a:ext cx="0" cy="0"/>
          <a:chOff x="0" y="0"/>
          <a:chExt cx="0" cy="0"/>
        </a:xfrm>
      </p:grpSpPr>
      <p:sp>
        <p:nvSpPr>
          <p:cNvPr id="342018" name="Rectangle 2">
            <a:extLst>
              <a:ext uri="{FF2B5EF4-FFF2-40B4-BE49-F238E27FC236}">
                <a16:creationId xmlns:a16="http://schemas.microsoft.com/office/drawing/2014/main" id="{DF05B2CC-4529-8B1F-1C24-455BD0D4BB4C}"/>
              </a:ext>
            </a:extLst>
          </p:cNvPr>
          <p:cNvSpPr>
            <a:spLocks noGrp="1" noChangeArrowheads="1"/>
          </p:cNvSpPr>
          <p:nvPr>
            <p:ph type="title"/>
          </p:nvPr>
        </p:nvSpPr>
        <p:spPr/>
        <p:txBody>
          <a:bodyPr/>
          <a:lstStyle/>
          <a:p>
            <a:pPr>
              <a:defRPr/>
            </a:pPr>
            <a:r>
              <a:rPr lang="en-US" dirty="0">
                <a:ea typeface="+mj-ea"/>
              </a:rPr>
              <a:t>Update of a View</a:t>
            </a:r>
          </a:p>
        </p:txBody>
      </p:sp>
      <p:sp>
        <p:nvSpPr>
          <p:cNvPr id="50179" name="Rectangle 3">
            <a:extLst>
              <a:ext uri="{FF2B5EF4-FFF2-40B4-BE49-F238E27FC236}">
                <a16:creationId xmlns:a16="http://schemas.microsoft.com/office/drawing/2014/main" id="{47E094A8-A50E-DE31-14E4-8A7CB8E3EBE2}"/>
              </a:ext>
            </a:extLst>
          </p:cNvPr>
          <p:cNvSpPr>
            <a:spLocks noGrp="1" noChangeArrowheads="1"/>
          </p:cNvSpPr>
          <p:nvPr>
            <p:ph type="body" idx="1"/>
          </p:nvPr>
        </p:nvSpPr>
        <p:spPr>
          <a:xfrm>
            <a:off x="1719263" y="829866"/>
            <a:ext cx="5696522" cy="3714702"/>
          </a:xfrm>
        </p:spPr>
        <p:txBody>
          <a:bodyPr/>
          <a:lstStyle/>
          <a:p>
            <a:pPr>
              <a:tabLst>
                <a:tab pos="814388" algn="l"/>
              </a:tabLst>
            </a:pPr>
            <a:r>
              <a:rPr lang="en-US" altLang="en-US" dirty="0"/>
              <a:t>Add a new tuple to </a:t>
            </a:r>
            <a:r>
              <a:rPr lang="en-US" altLang="en-US" i="1" dirty="0"/>
              <a:t>faculty </a:t>
            </a:r>
            <a:r>
              <a:rPr lang="en-US" altLang="en-US" dirty="0"/>
              <a:t>view which we defined earlier</a:t>
            </a:r>
            <a:endParaRPr lang="en-US" altLang="en-US" b="1" dirty="0"/>
          </a:p>
          <a:p>
            <a:pPr>
              <a:buNone/>
              <a:tabLst>
                <a:tab pos="814388" algn="l"/>
              </a:tabLst>
            </a:pPr>
            <a:r>
              <a:rPr lang="en-US" altLang="en-US" dirty="0"/>
              <a:t>		</a:t>
            </a:r>
            <a:r>
              <a:rPr lang="en-US" altLang="en-US" b="1" dirty="0"/>
              <a:t>insert into </a:t>
            </a:r>
            <a:r>
              <a:rPr lang="en-US" altLang="en-US" i="1" dirty="0"/>
              <a:t>faculty </a:t>
            </a:r>
          </a:p>
          <a:p>
            <a:pPr>
              <a:buNone/>
              <a:tabLst>
                <a:tab pos="814388" algn="l"/>
              </a:tabLst>
            </a:pPr>
            <a:r>
              <a:rPr lang="en-US" altLang="en-US" b="1" i="1" dirty="0"/>
              <a:t>                       </a:t>
            </a:r>
            <a:r>
              <a:rPr lang="en-US" altLang="en-US" b="1" dirty="0"/>
              <a:t>values </a:t>
            </a:r>
            <a:r>
              <a:rPr lang="en-US" altLang="en-US" dirty="0"/>
              <a:t>('30765', 'Green', 'Music');</a:t>
            </a:r>
          </a:p>
          <a:p>
            <a:pPr>
              <a:tabLst>
                <a:tab pos="814388" algn="l"/>
              </a:tabLst>
            </a:pPr>
            <a:r>
              <a:rPr lang="en-US" altLang="en-US" dirty="0"/>
              <a:t>This insertion must be represented by the insertion into  the </a:t>
            </a:r>
            <a:r>
              <a:rPr lang="en-US" altLang="en-US" i="1" dirty="0"/>
              <a:t>instructor</a:t>
            </a:r>
            <a:r>
              <a:rPr lang="en-US" altLang="en-US" dirty="0"/>
              <a:t> relation</a:t>
            </a:r>
          </a:p>
          <a:p>
            <a:pPr lvl="1">
              <a:tabLst>
                <a:tab pos="814388" algn="l"/>
              </a:tabLst>
            </a:pPr>
            <a:r>
              <a:rPr lang="en-US" altLang="en-US" dirty="0">
                <a:cs typeface="+mn-cs"/>
              </a:rPr>
              <a:t>Must have a  value for salary.</a:t>
            </a:r>
          </a:p>
          <a:p>
            <a:pPr>
              <a:tabLst>
                <a:tab pos="814388" algn="l"/>
              </a:tabLst>
            </a:pPr>
            <a:r>
              <a:rPr lang="en-US" altLang="en-US" dirty="0">
                <a:cs typeface="+mn-cs"/>
              </a:rPr>
              <a:t>Two approaches</a:t>
            </a:r>
          </a:p>
          <a:p>
            <a:pPr lvl="1">
              <a:tabLst>
                <a:tab pos="814388" algn="l"/>
              </a:tabLst>
            </a:pPr>
            <a:r>
              <a:rPr lang="en-US" altLang="en-US" dirty="0">
                <a:cs typeface="+mn-cs"/>
              </a:rPr>
              <a:t>Reject the insert</a:t>
            </a:r>
          </a:p>
          <a:p>
            <a:pPr lvl="1">
              <a:tabLst>
                <a:tab pos="814388" algn="l"/>
              </a:tabLst>
            </a:pPr>
            <a:r>
              <a:rPr lang="en-US" altLang="en-US" dirty="0">
                <a:cs typeface="+mn-cs"/>
              </a:rPr>
              <a:t>Inset the tuple</a:t>
            </a:r>
          </a:p>
          <a:p>
            <a:pPr>
              <a:buNone/>
              <a:tabLst>
                <a:tab pos="814388" algn="l"/>
              </a:tabLst>
            </a:pPr>
            <a:r>
              <a:rPr lang="en-US" altLang="en-US" dirty="0"/>
              <a:t>			('30765', 'Green', 'Music', null)</a:t>
            </a:r>
          </a:p>
          <a:p>
            <a:pPr>
              <a:buNone/>
              <a:tabLst>
                <a:tab pos="814388" algn="l"/>
              </a:tabLst>
            </a:pPr>
            <a:r>
              <a:rPr lang="en-US" altLang="en-US" dirty="0"/>
              <a:t>	      into the </a:t>
            </a:r>
            <a:r>
              <a:rPr lang="en-US" altLang="en-US" i="1" dirty="0"/>
              <a:t>instructor</a:t>
            </a:r>
            <a:r>
              <a:rPr lang="en-US" altLang="en-US" dirty="0"/>
              <a:t> relation</a:t>
            </a:r>
          </a:p>
          <a:p>
            <a:pPr>
              <a:buNone/>
              <a:tabLst>
                <a:tab pos="814388" algn="l"/>
              </a:tabLst>
            </a:pPr>
            <a:endParaRPr lang="en-US" altLang="en-US" sz="1500" dirty="0"/>
          </a:p>
        </p:txBody>
      </p:sp>
    </p:spTree>
    <p:extLst>
      <p:ext uri="{BB962C8B-B14F-4D97-AF65-F5344CB8AC3E}">
        <p14:creationId xmlns:p14="http://schemas.microsoft.com/office/powerpoint/2010/main" val="79124280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99EBD2-0733-8724-25D6-BC1BD059BF24}"/>
            </a:ext>
          </a:extLst>
        </p:cNvPr>
        <p:cNvGrpSpPr/>
        <p:nvPr/>
      </p:nvGrpSpPr>
      <p:grpSpPr>
        <a:xfrm>
          <a:off x="0" y="0"/>
          <a:ext cx="0" cy="0"/>
          <a:chOff x="0" y="0"/>
          <a:chExt cx="0" cy="0"/>
        </a:xfrm>
      </p:grpSpPr>
      <p:sp>
        <p:nvSpPr>
          <p:cNvPr id="344066" name="Rectangle 2">
            <a:extLst>
              <a:ext uri="{FF2B5EF4-FFF2-40B4-BE49-F238E27FC236}">
                <a16:creationId xmlns:a16="http://schemas.microsoft.com/office/drawing/2014/main" id="{042FC89A-4EA8-2A9B-9C89-B6279269874B}"/>
              </a:ext>
            </a:extLst>
          </p:cNvPr>
          <p:cNvSpPr>
            <a:spLocks noGrp="1" noChangeArrowheads="1"/>
          </p:cNvSpPr>
          <p:nvPr>
            <p:ph type="title"/>
          </p:nvPr>
        </p:nvSpPr>
        <p:spPr>
          <a:xfrm>
            <a:off x="1810703" y="88106"/>
            <a:ext cx="6057900" cy="457200"/>
          </a:xfrm>
        </p:spPr>
        <p:txBody>
          <a:bodyPr/>
          <a:lstStyle/>
          <a:p>
            <a:pPr>
              <a:defRPr/>
            </a:pPr>
            <a:r>
              <a:rPr lang="en-US" dirty="0">
                <a:ea typeface="+mj-ea"/>
              </a:rPr>
              <a:t>Some Updates Cannot be Translated Uniquely</a:t>
            </a:r>
          </a:p>
        </p:txBody>
      </p:sp>
      <p:sp>
        <p:nvSpPr>
          <p:cNvPr id="52227" name="Rectangle 3">
            <a:extLst>
              <a:ext uri="{FF2B5EF4-FFF2-40B4-BE49-F238E27FC236}">
                <a16:creationId xmlns:a16="http://schemas.microsoft.com/office/drawing/2014/main" id="{3EFF510E-83F4-68C5-DFC2-36C668BE76D5}"/>
              </a:ext>
            </a:extLst>
          </p:cNvPr>
          <p:cNvSpPr>
            <a:spLocks noGrp="1" noChangeArrowheads="1"/>
          </p:cNvSpPr>
          <p:nvPr>
            <p:ph type="body" idx="1"/>
          </p:nvPr>
        </p:nvSpPr>
        <p:spPr>
          <a:xfrm>
            <a:off x="1742244" y="901439"/>
            <a:ext cx="5527238" cy="3121922"/>
          </a:xfrm>
        </p:spPr>
        <p:txBody>
          <a:bodyPr/>
          <a:lstStyle/>
          <a:p>
            <a:r>
              <a:rPr lang="en-US" altLang="en-US" b="1" dirty="0"/>
              <a:t>create view </a:t>
            </a:r>
            <a:r>
              <a:rPr lang="en-US" altLang="en-US" i="1" dirty="0" err="1"/>
              <a:t>instructor_info</a:t>
            </a:r>
            <a:r>
              <a:rPr lang="en-US" altLang="en-US" i="1" dirty="0"/>
              <a:t> </a:t>
            </a:r>
            <a:r>
              <a:rPr lang="en-US" altLang="en-US" b="1" dirty="0"/>
              <a:t>as</a:t>
            </a:r>
            <a:br>
              <a:rPr lang="en-US" altLang="en-US" b="1" dirty="0"/>
            </a:br>
            <a:r>
              <a:rPr lang="en-US" altLang="en-US" b="1" dirty="0"/>
              <a:t>      select </a:t>
            </a:r>
            <a:r>
              <a:rPr lang="en-US" altLang="en-US" i="1" dirty="0"/>
              <a:t>ID</a:t>
            </a:r>
            <a:r>
              <a:rPr lang="en-US" altLang="en-US" dirty="0"/>
              <a:t>, </a:t>
            </a:r>
            <a:r>
              <a:rPr lang="en-US" altLang="en-US" i="1" dirty="0"/>
              <a:t>name</a:t>
            </a:r>
            <a:r>
              <a:rPr lang="en-US" altLang="en-US" dirty="0"/>
              <a:t>, </a:t>
            </a:r>
            <a:r>
              <a:rPr lang="en-US" altLang="en-US" i="1" dirty="0"/>
              <a:t>building</a:t>
            </a:r>
            <a:br>
              <a:rPr lang="en-US" altLang="en-US" i="1" dirty="0"/>
            </a:br>
            <a:r>
              <a:rPr lang="en-US" altLang="en-US" i="1" dirty="0"/>
              <a:t>       </a:t>
            </a:r>
            <a:r>
              <a:rPr lang="en-US" altLang="en-US" b="1" dirty="0"/>
              <a:t>from </a:t>
            </a:r>
            <a:r>
              <a:rPr lang="en-US" altLang="en-US" i="1" dirty="0"/>
              <a:t>instructor</a:t>
            </a:r>
            <a:r>
              <a:rPr lang="en-US" altLang="en-US" dirty="0"/>
              <a:t>, </a:t>
            </a:r>
            <a:r>
              <a:rPr lang="en-US" altLang="en-US" i="1" dirty="0"/>
              <a:t>department</a:t>
            </a:r>
            <a:br>
              <a:rPr lang="en-US" altLang="en-US" i="1" dirty="0"/>
            </a:br>
            <a:r>
              <a:rPr lang="en-US" altLang="en-US" i="1" dirty="0"/>
              <a:t>       </a:t>
            </a:r>
            <a:r>
              <a:rPr lang="en-US" altLang="en-US" b="1" dirty="0"/>
              <a:t>where </a:t>
            </a:r>
            <a:r>
              <a:rPr lang="en-US" altLang="en-US" i="1" dirty="0" err="1"/>
              <a:t>instructor</a:t>
            </a:r>
            <a:r>
              <a:rPr lang="en-US" altLang="en-US" dirty="0" err="1"/>
              <a:t>.</a:t>
            </a:r>
            <a:r>
              <a:rPr lang="en-US" altLang="en-US" i="1" dirty="0" err="1"/>
              <a:t>dept_name</a:t>
            </a:r>
            <a:r>
              <a:rPr lang="en-US" altLang="en-US" dirty="0"/>
              <a:t>= </a:t>
            </a:r>
            <a:r>
              <a:rPr lang="en-US" altLang="en-US" i="1" dirty="0" err="1"/>
              <a:t>department</a:t>
            </a:r>
            <a:r>
              <a:rPr lang="en-US" altLang="en-US" dirty="0" err="1"/>
              <a:t>.</a:t>
            </a:r>
            <a:r>
              <a:rPr lang="en-US" altLang="en-US" i="1" dirty="0" err="1"/>
              <a:t>dept_name</a:t>
            </a:r>
            <a:r>
              <a:rPr lang="en-US" altLang="en-US" dirty="0"/>
              <a:t>;</a:t>
            </a:r>
          </a:p>
          <a:p>
            <a:r>
              <a:rPr lang="en-US" altLang="en-US" b="1" dirty="0">
                <a:sym typeface="Symbol" panose="05050102010706020507" pitchFamily="18" charset="2"/>
              </a:rPr>
              <a:t>insert into </a:t>
            </a:r>
            <a:r>
              <a:rPr lang="en-US" altLang="en-US" i="1" dirty="0" err="1">
                <a:sym typeface="Symbol" panose="05050102010706020507" pitchFamily="18" charset="2"/>
              </a:rPr>
              <a:t>instructor_info</a:t>
            </a:r>
            <a:r>
              <a:rPr lang="en-US" altLang="en-US" i="1" dirty="0">
                <a:sym typeface="Symbol" panose="05050102010706020507" pitchFamily="18" charset="2"/>
              </a:rPr>
              <a:t> </a:t>
            </a:r>
          </a:p>
          <a:p>
            <a:pPr>
              <a:buNone/>
            </a:pPr>
            <a:r>
              <a:rPr lang="en-US" altLang="en-US" b="1" i="1" dirty="0">
                <a:sym typeface="Symbol" panose="05050102010706020507" pitchFamily="18" charset="2"/>
              </a:rPr>
              <a:t>             </a:t>
            </a:r>
            <a:r>
              <a:rPr lang="en-US" altLang="en-US" b="1" dirty="0">
                <a:sym typeface="Symbol" panose="05050102010706020507" pitchFamily="18" charset="2"/>
              </a:rPr>
              <a:t>values </a:t>
            </a:r>
            <a:r>
              <a:rPr lang="en-US" altLang="en-US" dirty="0">
                <a:sym typeface="Symbol" panose="05050102010706020507" pitchFamily="18" charset="2"/>
              </a:rPr>
              <a:t>('69987', 'White', 'Taylor');</a:t>
            </a:r>
          </a:p>
          <a:p>
            <a:r>
              <a:rPr lang="en-US" altLang="en-US" dirty="0">
                <a:sym typeface="Symbol" panose="05050102010706020507" pitchFamily="18" charset="2"/>
              </a:rPr>
              <a:t>Issues</a:t>
            </a:r>
          </a:p>
          <a:p>
            <a:pPr lvl="1"/>
            <a:r>
              <a:rPr lang="en-US" altLang="en-US" dirty="0"/>
              <a:t>Which department, if multiple departments in Taylor?</a:t>
            </a:r>
          </a:p>
          <a:p>
            <a:pPr lvl="1"/>
            <a:r>
              <a:rPr lang="en-US" altLang="en-US" dirty="0"/>
              <a:t>What if no department is in Taylor?</a:t>
            </a:r>
            <a:endParaRPr lang="en-US" altLang="en-US" b="1" dirty="0"/>
          </a:p>
        </p:txBody>
      </p:sp>
    </p:spTree>
    <p:extLst>
      <p:ext uri="{BB962C8B-B14F-4D97-AF65-F5344CB8AC3E}">
        <p14:creationId xmlns:p14="http://schemas.microsoft.com/office/powerpoint/2010/main" val="418704538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9B3983-CB81-537E-7D19-A4C3B0289D63}"/>
            </a:ext>
          </a:extLst>
        </p:cNvPr>
        <p:cNvGrpSpPr/>
        <p:nvPr/>
      </p:nvGrpSpPr>
      <p:grpSpPr>
        <a:xfrm>
          <a:off x="0" y="0"/>
          <a:ext cx="0" cy="0"/>
          <a:chOff x="0" y="0"/>
          <a:chExt cx="0" cy="0"/>
        </a:xfrm>
      </p:grpSpPr>
      <p:sp>
        <p:nvSpPr>
          <p:cNvPr id="407554" name="Rectangle 2">
            <a:extLst>
              <a:ext uri="{FF2B5EF4-FFF2-40B4-BE49-F238E27FC236}">
                <a16:creationId xmlns:a16="http://schemas.microsoft.com/office/drawing/2014/main" id="{C026F0A3-3A45-B591-C668-15F583B8DD3D}"/>
              </a:ext>
            </a:extLst>
          </p:cNvPr>
          <p:cNvSpPr>
            <a:spLocks noGrp="1" noChangeArrowheads="1"/>
          </p:cNvSpPr>
          <p:nvPr>
            <p:ph type="title"/>
          </p:nvPr>
        </p:nvSpPr>
        <p:spPr/>
        <p:txBody>
          <a:bodyPr/>
          <a:lstStyle/>
          <a:p>
            <a:pPr>
              <a:defRPr/>
            </a:pPr>
            <a:r>
              <a:rPr lang="en-US" dirty="0">
                <a:ea typeface="+mj-ea"/>
              </a:rPr>
              <a:t>And Some Not at All</a:t>
            </a:r>
          </a:p>
        </p:txBody>
      </p:sp>
      <p:sp>
        <p:nvSpPr>
          <p:cNvPr id="54275" name="Rectangle 3">
            <a:extLst>
              <a:ext uri="{FF2B5EF4-FFF2-40B4-BE49-F238E27FC236}">
                <a16:creationId xmlns:a16="http://schemas.microsoft.com/office/drawing/2014/main" id="{8B9D5FDF-70B1-1267-6D92-6812A218E8AA}"/>
              </a:ext>
            </a:extLst>
          </p:cNvPr>
          <p:cNvSpPr>
            <a:spLocks noGrp="1" noChangeArrowheads="1"/>
          </p:cNvSpPr>
          <p:nvPr>
            <p:ph type="body" idx="1"/>
          </p:nvPr>
        </p:nvSpPr>
        <p:spPr>
          <a:xfrm>
            <a:off x="1719264" y="820342"/>
            <a:ext cx="4800410" cy="2562939"/>
          </a:xfrm>
        </p:spPr>
        <p:txBody>
          <a:bodyPr/>
          <a:lstStyle/>
          <a:p>
            <a:r>
              <a:rPr lang="en-US" altLang="en-US" b="1" dirty="0"/>
              <a:t>create view </a:t>
            </a:r>
            <a:r>
              <a:rPr lang="en-US" altLang="en-US" i="1" dirty="0" err="1"/>
              <a:t>history_instructors</a:t>
            </a:r>
            <a:r>
              <a:rPr lang="en-US" altLang="en-US" i="1" dirty="0"/>
              <a:t> </a:t>
            </a:r>
            <a:r>
              <a:rPr lang="en-US" altLang="en-US" b="1" dirty="0"/>
              <a:t>as</a:t>
            </a:r>
            <a:br>
              <a:rPr lang="en-US" altLang="en-US" b="1" dirty="0"/>
            </a:br>
            <a:r>
              <a:rPr lang="en-US" altLang="en-US" b="1" dirty="0"/>
              <a:t>   select </a:t>
            </a:r>
            <a:r>
              <a:rPr lang="en-US" altLang="en-US" dirty="0"/>
              <a:t>*</a:t>
            </a:r>
            <a:br>
              <a:rPr lang="en-US" altLang="en-US" dirty="0"/>
            </a:br>
            <a:r>
              <a:rPr lang="en-US" altLang="en-US" dirty="0"/>
              <a:t>   </a:t>
            </a:r>
            <a:r>
              <a:rPr lang="en-US" altLang="en-US" b="1" dirty="0"/>
              <a:t>from </a:t>
            </a:r>
            <a:r>
              <a:rPr lang="en-US" altLang="en-US" i="1" dirty="0"/>
              <a:t>instructor</a:t>
            </a:r>
            <a:br>
              <a:rPr lang="en-US" altLang="en-US" i="1" dirty="0"/>
            </a:br>
            <a:r>
              <a:rPr lang="en-US" altLang="en-US" i="1" dirty="0"/>
              <a:t>   </a:t>
            </a:r>
            <a:r>
              <a:rPr lang="en-US" altLang="en-US" b="1" dirty="0"/>
              <a:t>where </a:t>
            </a:r>
            <a:r>
              <a:rPr lang="en-US" altLang="en-US" i="1" dirty="0"/>
              <a:t>dept_name</a:t>
            </a:r>
            <a:r>
              <a:rPr lang="en-US" altLang="en-US" dirty="0"/>
              <a:t>= 'History';</a:t>
            </a:r>
          </a:p>
          <a:p>
            <a:r>
              <a:rPr lang="en-US" altLang="en-US" dirty="0"/>
              <a:t>What happens if we insert </a:t>
            </a:r>
          </a:p>
          <a:p>
            <a:pPr>
              <a:buNone/>
            </a:pPr>
            <a:r>
              <a:rPr lang="en-US" altLang="en-US" dirty="0"/>
              <a:t>           ('25566', 'Brown', 'Biology', 100000)</a:t>
            </a:r>
          </a:p>
          <a:p>
            <a:pPr>
              <a:buNone/>
            </a:pPr>
            <a:r>
              <a:rPr lang="en-US" altLang="en-US" dirty="0"/>
              <a:t>       into </a:t>
            </a:r>
            <a:r>
              <a:rPr lang="en-US" altLang="en-US" i="1" dirty="0" err="1"/>
              <a:t>history_instructors</a:t>
            </a:r>
            <a:r>
              <a:rPr lang="en-US" altLang="en-US" i="1" dirty="0"/>
              <a:t>?</a:t>
            </a:r>
            <a:endParaRPr lang="en-US" altLang="en-US" dirty="0"/>
          </a:p>
        </p:txBody>
      </p:sp>
    </p:spTree>
    <p:extLst>
      <p:ext uri="{BB962C8B-B14F-4D97-AF65-F5344CB8AC3E}">
        <p14:creationId xmlns:p14="http://schemas.microsoft.com/office/powerpoint/2010/main" val="373887003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B843E7-C7C6-C16C-33D8-D0A8C98B63C1}"/>
            </a:ext>
          </a:extLst>
        </p:cNvPr>
        <p:cNvGrpSpPr/>
        <p:nvPr/>
      </p:nvGrpSpPr>
      <p:grpSpPr>
        <a:xfrm>
          <a:off x="0" y="0"/>
          <a:ext cx="0" cy="0"/>
          <a:chOff x="0" y="0"/>
          <a:chExt cx="0" cy="0"/>
        </a:xfrm>
      </p:grpSpPr>
      <p:sp>
        <p:nvSpPr>
          <p:cNvPr id="344066" name="Rectangle 2">
            <a:extLst>
              <a:ext uri="{FF2B5EF4-FFF2-40B4-BE49-F238E27FC236}">
                <a16:creationId xmlns:a16="http://schemas.microsoft.com/office/drawing/2014/main" id="{BB268756-251F-8E70-B036-DE86FB3E1F3D}"/>
              </a:ext>
            </a:extLst>
          </p:cNvPr>
          <p:cNvSpPr>
            <a:spLocks noGrp="1" noChangeArrowheads="1"/>
          </p:cNvSpPr>
          <p:nvPr>
            <p:ph type="title"/>
          </p:nvPr>
        </p:nvSpPr>
        <p:spPr/>
        <p:txBody>
          <a:bodyPr/>
          <a:lstStyle/>
          <a:p>
            <a:pPr>
              <a:defRPr/>
            </a:pPr>
            <a:r>
              <a:rPr lang="en-US" dirty="0">
                <a:ea typeface="+mj-ea"/>
              </a:rPr>
              <a:t>View Updates in SQL </a:t>
            </a:r>
          </a:p>
        </p:txBody>
      </p:sp>
      <p:sp>
        <p:nvSpPr>
          <p:cNvPr id="52227" name="Rectangle 3">
            <a:extLst>
              <a:ext uri="{FF2B5EF4-FFF2-40B4-BE49-F238E27FC236}">
                <a16:creationId xmlns:a16="http://schemas.microsoft.com/office/drawing/2014/main" id="{3C33F0D7-45D4-A288-CDF2-0F03EEBC4FFB}"/>
              </a:ext>
            </a:extLst>
          </p:cNvPr>
          <p:cNvSpPr>
            <a:spLocks noGrp="1" noChangeArrowheads="1"/>
          </p:cNvSpPr>
          <p:nvPr>
            <p:ph type="body" idx="1"/>
          </p:nvPr>
        </p:nvSpPr>
        <p:spPr>
          <a:xfrm>
            <a:off x="1719264" y="921957"/>
            <a:ext cx="5550218" cy="2388172"/>
          </a:xfrm>
        </p:spPr>
        <p:txBody>
          <a:bodyPr/>
          <a:lstStyle/>
          <a:p>
            <a:r>
              <a:rPr lang="en-US" altLang="en-US" dirty="0"/>
              <a:t>Most SQL implementations allow updates only on simple views </a:t>
            </a:r>
          </a:p>
          <a:p>
            <a:pPr lvl="1"/>
            <a:r>
              <a:rPr lang="en-US" altLang="en-US" dirty="0"/>
              <a:t>The </a:t>
            </a:r>
            <a:r>
              <a:rPr lang="en-US" altLang="en-US" b="1" dirty="0"/>
              <a:t>from </a:t>
            </a:r>
            <a:r>
              <a:rPr lang="en-US" altLang="en-US" dirty="0"/>
              <a:t>clause has only one database relation.</a:t>
            </a:r>
          </a:p>
          <a:p>
            <a:pPr lvl="1"/>
            <a:r>
              <a:rPr lang="en-US" altLang="en-US" dirty="0"/>
              <a:t>The </a:t>
            </a:r>
            <a:r>
              <a:rPr lang="en-US" altLang="en-US" b="1" dirty="0"/>
              <a:t>select </a:t>
            </a:r>
            <a:r>
              <a:rPr lang="en-US" altLang="en-US" dirty="0"/>
              <a:t>clause contains only attribute names of the relation, and does not have any expressions, aggregates, or </a:t>
            </a:r>
            <a:r>
              <a:rPr lang="en-US" altLang="en-US" b="1" dirty="0"/>
              <a:t>distinct </a:t>
            </a:r>
            <a:r>
              <a:rPr lang="en-US" altLang="en-US" dirty="0"/>
              <a:t>specification.</a:t>
            </a:r>
          </a:p>
          <a:p>
            <a:pPr lvl="1"/>
            <a:r>
              <a:rPr lang="en-US" altLang="en-US" dirty="0"/>
              <a:t>Any attribute not listed in the </a:t>
            </a:r>
            <a:r>
              <a:rPr lang="en-US" altLang="en-US" b="1" dirty="0"/>
              <a:t>select </a:t>
            </a:r>
            <a:r>
              <a:rPr lang="en-US" altLang="en-US" dirty="0"/>
              <a:t>clause can be set to null</a:t>
            </a:r>
          </a:p>
          <a:p>
            <a:pPr lvl="1"/>
            <a:r>
              <a:rPr lang="en-US" altLang="en-US" dirty="0"/>
              <a:t>The query does not have a </a:t>
            </a:r>
            <a:r>
              <a:rPr lang="en-US" altLang="en-US" b="1" dirty="0"/>
              <a:t>group </a:t>
            </a:r>
            <a:r>
              <a:rPr lang="en-US" altLang="en-US" dirty="0"/>
              <a:t>by or </a:t>
            </a:r>
            <a:r>
              <a:rPr lang="en-US" altLang="en-US" b="1" dirty="0"/>
              <a:t>having </a:t>
            </a:r>
            <a:r>
              <a:rPr lang="en-US" altLang="en-US" dirty="0"/>
              <a:t>clause.</a:t>
            </a:r>
          </a:p>
          <a:p>
            <a:pPr lvl="1"/>
            <a:endParaRPr lang="en-US" altLang="en-US" dirty="0"/>
          </a:p>
        </p:txBody>
      </p:sp>
    </p:spTree>
    <p:extLst>
      <p:ext uri="{BB962C8B-B14F-4D97-AF65-F5344CB8AC3E}">
        <p14:creationId xmlns:p14="http://schemas.microsoft.com/office/powerpoint/2010/main" val="300546762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BBB76B-61B4-13DE-0D5E-650244101F9A}"/>
            </a:ext>
          </a:extLst>
        </p:cNvPr>
        <p:cNvGrpSpPr/>
        <p:nvPr/>
      </p:nvGrpSpPr>
      <p:grpSpPr>
        <a:xfrm>
          <a:off x="0" y="0"/>
          <a:ext cx="0" cy="0"/>
          <a:chOff x="0" y="0"/>
          <a:chExt cx="0" cy="0"/>
        </a:xfrm>
      </p:grpSpPr>
      <p:sp>
        <p:nvSpPr>
          <p:cNvPr id="7" name="Rectangle 6">
            <a:extLst>
              <a:ext uri="{FF2B5EF4-FFF2-40B4-BE49-F238E27FC236}">
                <a16:creationId xmlns:a16="http://schemas.microsoft.com/office/drawing/2014/main" id="{0AF19ECE-D2AC-625B-B90C-A41CC880443E}"/>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a:extLst>
              <a:ext uri="{FF2B5EF4-FFF2-40B4-BE49-F238E27FC236}">
                <a16:creationId xmlns:a16="http://schemas.microsoft.com/office/drawing/2014/main" id="{A67F6A2E-855C-C045-5CF2-7BD4830CF05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a:extLst>
              <a:ext uri="{FF2B5EF4-FFF2-40B4-BE49-F238E27FC236}">
                <a16:creationId xmlns:a16="http://schemas.microsoft.com/office/drawing/2014/main" id="{72206E9B-D48E-D560-5785-E4827603D839}"/>
              </a:ext>
            </a:extLst>
          </p:cNvPr>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Introduction</a:t>
            </a:r>
            <a:endParaRPr kumimoji="0" lang="en-US" altLang="en-US" sz="16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3" name="Rectangle 2">
            <a:extLst>
              <a:ext uri="{FF2B5EF4-FFF2-40B4-BE49-F238E27FC236}">
                <a16:creationId xmlns:a16="http://schemas.microsoft.com/office/drawing/2014/main" id="{6E6DDD66-4972-945C-00C3-42DDE7D30BB8}"/>
              </a:ext>
            </a:extLst>
          </p:cNvPr>
          <p:cNvSpPr/>
          <p:nvPr/>
        </p:nvSpPr>
        <p:spPr>
          <a:xfrm>
            <a:off x="0" y="438150"/>
            <a:ext cx="9144000" cy="4248150"/>
          </a:xfrm>
          <a:prstGeom prst="rect">
            <a:avLst/>
          </a:prstGeom>
          <a:solidFill>
            <a:schemeClr val="tx1">
              <a:lumMod val="50000"/>
              <a:lumOff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Calibri"/>
                <a:ea typeface="+mn-ea"/>
                <a:cs typeface="+mn-cs"/>
              </a:rPr>
              <a:t>Aggregate Functions</a:t>
            </a:r>
          </a:p>
        </p:txBody>
      </p:sp>
      <p:sp>
        <p:nvSpPr>
          <p:cNvPr id="4" name="TextBox 9">
            <a:extLst>
              <a:ext uri="{FF2B5EF4-FFF2-40B4-BE49-F238E27FC236}">
                <a16:creationId xmlns:a16="http://schemas.microsoft.com/office/drawing/2014/main" id="{3A4D597C-AC92-179E-EC33-9576927339F7}"/>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36</a:t>
            </a:fld>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COMS W4111_002_2025_1: Lecture 4: ER(3), Relational(3), SQL(3)			© Donald F. Ferguson, 2024</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63222591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5986" name="Rectangle 2"/>
          <p:cNvSpPr>
            <a:spLocks noGrp="1" noChangeArrowheads="1"/>
          </p:cNvSpPr>
          <p:nvPr>
            <p:ph type="title"/>
          </p:nvPr>
        </p:nvSpPr>
        <p:spPr/>
        <p:txBody>
          <a:bodyPr/>
          <a:lstStyle/>
          <a:p>
            <a:r>
              <a:rPr lang="en-US" altLang="en-US" dirty="0"/>
              <a:t>Aggregate Functions</a:t>
            </a:r>
          </a:p>
        </p:txBody>
      </p:sp>
      <p:sp>
        <p:nvSpPr>
          <p:cNvPr id="35842" name="Rectangle 3"/>
          <p:cNvSpPr>
            <a:spLocks noGrp="1" noChangeArrowheads="1"/>
          </p:cNvSpPr>
          <p:nvPr>
            <p:ph type="body" idx="1"/>
          </p:nvPr>
        </p:nvSpPr>
        <p:spPr>
          <a:xfrm>
            <a:off x="1719262" y="820341"/>
            <a:ext cx="5440490" cy="2846403"/>
          </a:xfrm>
        </p:spPr>
        <p:txBody>
          <a:bodyPr/>
          <a:lstStyle/>
          <a:p>
            <a:pPr>
              <a:tabLst>
                <a:tab pos="1666875" algn="l"/>
              </a:tabLst>
            </a:pPr>
            <a:r>
              <a:rPr lang="en-US" altLang="en-US" dirty="0"/>
              <a:t>These functions operate on the multiset of values of a column of a relation, and return a value</a:t>
            </a:r>
          </a:p>
          <a:p>
            <a:pPr>
              <a:buNone/>
              <a:tabLst>
                <a:tab pos="1666875" algn="l"/>
              </a:tabLst>
            </a:pPr>
            <a:r>
              <a:rPr lang="en-US" altLang="en-US" dirty="0"/>
              <a:t>		</a:t>
            </a:r>
            <a:r>
              <a:rPr lang="en-US" altLang="en-US" b="1" dirty="0" err="1"/>
              <a:t>avg</a:t>
            </a:r>
            <a:r>
              <a:rPr lang="en-US" altLang="en-US" b="1" dirty="0"/>
              <a:t>: </a:t>
            </a:r>
            <a:r>
              <a:rPr lang="en-US" altLang="en-US" dirty="0"/>
              <a:t>average value</a:t>
            </a:r>
            <a:br>
              <a:rPr lang="en-US" altLang="en-US" dirty="0"/>
            </a:br>
            <a:r>
              <a:rPr lang="en-US" altLang="en-US" dirty="0"/>
              <a:t>	</a:t>
            </a:r>
            <a:r>
              <a:rPr lang="en-US" altLang="en-US" b="1" dirty="0"/>
              <a:t>min:  </a:t>
            </a:r>
            <a:r>
              <a:rPr lang="en-US" altLang="en-US" dirty="0"/>
              <a:t>minimum value</a:t>
            </a:r>
            <a:br>
              <a:rPr lang="en-US" altLang="en-US" dirty="0"/>
            </a:br>
            <a:r>
              <a:rPr lang="en-US" altLang="en-US" dirty="0"/>
              <a:t>	</a:t>
            </a:r>
            <a:r>
              <a:rPr lang="en-US" altLang="en-US" b="1" dirty="0"/>
              <a:t>max:  </a:t>
            </a:r>
            <a:r>
              <a:rPr lang="en-US" altLang="en-US" dirty="0"/>
              <a:t>maximum value</a:t>
            </a:r>
            <a:br>
              <a:rPr lang="en-US" altLang="en-US" dirty="0"/>
            </a:br>
            <a:r>
              <a:rPr lang="en-US" altLang="en-US" dirty="0"/>
              <a:t>	</a:t>
            </a:r>
            <a:r>
              <a:rPr lang="en-US" altLang="en-US" b="1" dirty="0"/>
              <a:t>sum:  </a:t>
            </a:r>
            <a:r>
              <a:rPr lang="en-US" altLang="en-US" dirty="0"/>
              <a:t>sum of values</a:t>
            </a:r>
            <a:br>
              <a:rPr lang="en-US" altLang="en-US" dirty="0"/>
            </a:br>
            <a:r>
              <a:rPr lang="en-US" altLang="en-US" dirty="0"/>
              <a:t>	</a:t>
            </a:r>
            <a:r>
              <a:rPr lang="en-US" altLang="en-US" b="1" dirty="0"/>
              <a:t>count:  </a:t>
            </a:r>
            <a:r>
              <a:rPr lang="en-US" altLang="en-US" dirty="0"/>
              <a:t>number of values</a:t>
            </a:r>
          </a:p>
        </p:txBody>
      </p:sp>
      <p:sp>
        <p:nvSpPr>
          <p:cNvPr id="2" name="TextBox 1">
            <a:extLst>
              <a:ext uri="{FF2B5EF4-FFF2-40B4-BE49-F238E27FC236}">
                <a16:creationId xmlns:a16="http://schemas.microsoft.com/office/drawing/2014/main" id="{C9B17664-4127-EB45-9820-30754D938859}"/>
              </a:ext>
            </a:extLst>
          </p:cNvPr>
          <p:cNvSpPr txBox="1"/>
          <p:nvPr/>
        </p:nvSpPr>
        <p:spPr>
          <a:xfrm>
            <a:off x="1066800" y="3257550"/>
            <a:ext cx="7300460" cy="369332"/>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Note: Some database implementations have additional aggregate functions.</a:t>
            </a:r>
          </a:p>
        </p:txBody>
      </p:sp>
    </p:spTree>
    <p:extLst>
      <p:ext uri="{BB962C8B-B14F-4D97-AF65-F5344CB8AC3E}">
        <p14:creationId xmlns:p14="http://schemas.microsoft.com/office/powerpoint/2010/main" val="364540476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30082" name="Rectangle 2"/>
          <p:cNvSpPr>
            <a:spLocks noGrp="1" noChangeArrowheads="1"/>
          </p:cNvSpPr>
          <p:nvPr>
            <p:ph type="title"/>
          </p:nvPr>
        </p:nvSpPr>
        <p:spPr/>
        <p:txBody>
          <a:bodyPr/>
          <a:lstStyle/>
          <a:p>
            <a:r>
              <a:rPr lang="en-US" altLang="en-US" dirty="0"/>
              <a:t>Aggregate Functions – Group By</a:t>
            </a:r>
          </a:p>
        </p:txBody>
      </p:sp>
      <p:sp>
        <p:nvSpPr>
          <p:cNvPr id="37890" name="Rectangle 3"/>
          <p:cNvSpPr>
            <a:spLocks noGrp="1" noChangeArrowheads="1"/>
          </p:cNvSpPr>
          <p:nvPr>
            <p:ph type="body" idx="1"/>
          </p:nvPr>
        </p:nvSpPr>
        <p:spPr>
          <a:xfrm>
            <a:off x="1719263" y="767954"/>
            <a:ext cx="5925122" cy="969407"/>
          </a:xfrm>
        </p:spPr>
        <p:txBody>
          <a:bodyPr/>
          <a:lstStyle/>
          <a:p>
            <a:pPr>
              <a:tabLst>
                <a:tab pos="469106" algn="l"/>
              </a:tabLst>
            </a:pPr>
            <a:r>
              <a:rPr lang="en-US" altLang="en-US" dirty="0"/>
              <a:t>Find the average salary of instructors in each department</a:t>
            </a:r>
          </a:p>
          <a:p>
            <a:pPr lvl="1">
              <a:tabLst>
                <a:tab pos="469106" algn="l"/>
              </a:tabLst>
            </a:pPr>
            <a:r>
              <a:rPr lang="en-US" altLang="en-US" b="1" dirty="0"/>
              <a:t>select </a:t>
            </a:r>
            <a:r>
              <a:rPr lang="en-US" altLang="en-US" i="1" dirty="0"/>
              <a:t>dept_name</a:t>
            </a:r>
            <a:r>
              <a:rPr lang="en-US" altLang="en-US" dirty="0"/>
              <a:t>, </a:t>
            </a:r>
            <a:r>
              <a:rPr lang="en-US" altLang="en-US" b="1" dirty="0" err="1"/>
              <a:t>avg</a:t>
            </a:r>
            <a:r>
              <a:rPr lang="en-US" altLang="en-US" b="1" dirty="0"/>
              <a:t> </a:t>
            </a:r>
            <a:r>
              <a:rPr lang="en-US" altLang="en-US" dirty="0"/>
              <a:t>(</a:t>
            </a:r>
            <a:r>
              <a:rPr lang="en-US" altLang="en-US" i="1" dirty="0"/>
              <a:t>salary</a:t>
            </a:r>
            <a:r>
              <a:rPr lang="en-US" altLang="en-US" dirty="0"/>
              <a:t>) </a:t>
            </a:r>
            <a:r>
              <a:rPr lang="en-US" altLang="en-US" b="1" dirty="0"/>
              <a:t>as</a:t>
            </a:r>
            <a:r>
              <a:rPr lang="en-US" altLang="en-US" dirty="0"/>
              <a:t> </a:t>
            </a:r>
            <a:r>
              <a:rPr lang="en-US" altLang="en-US" i="1" dirty="0" err="1"/>
              <a:t>avg_salary</a:t>
            </a:r>
            <a:br>
              <a:rPr lang="en-US" altLang="en-US" dirty="0"/>
            </a:br>
            <a:r>
              <a:rPr lang="en-US" altLang="en-US" b="1" dirty="0"/>
              <a:t>from </a:t>
            </a:r>
            <a:r>
              <a:rPr lang="en-US" altLang="en-US" i="1" dirty="0"/>
              <a:t>instructor</a:t>
            </a:r>
            <a:br>
              <a:rPr lang="en-US" altLang="en-US" i="1" dirty="0"/>
            </a:br>
            <a:r>
              <a:rPr lang="en-US" altLang="en-US" b="1" dirty="0"/>
              <a:t>group by </a:t>
            </a:r>
            <a:r>
              <a:rPr lang="en-US" altLang="en-US" i="1" dirty="0"/>
              <a:t>dept_name</a:t>
            </a:r>
            <a:r>
              <a:rPr lang="en-US" altLang="en-US" dirty="0"/>
              <a:t>;</a:t>
            </a:r>
          </a:p>
          <a:p>
            <a:pPr lvl="1">
              <a:buNone/>
              <a:tabLst>
                <a:tab pos="469106" algn="l"/>
              </a:tabLst>
            </a:pPr>
            <a:endParaRPr lang="en-US" altLang="en-US" dirty="0"/>
          </a:p>
          <a:p>
            <a:pPr lvl="1">
              <a:tabLst>
                <a:tab pos="469106" algn="l"/>
              </a:tabLst>
            </a:pPr>
            <a:endParaRPr lang="en-US" altLang="en-US" dirty="0"/>
          </a:p>
          <a:p>
            <a:pPr lvl="1">
              <a:tabLst>
                <a:tab pos="469106" algn="l"/>
              </a:tabLst>
            </a:pPr>
            <a:endParaRPr lang="en-US" altLang="en-US" dirty="0"/>
          </a:p>
        </p:txBody>
      </p:sp>
      <p:pic>
        <p:nvPicPr>
          <p:cNvPr id="37891" name="Picture 4" descr="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04288" y="1885818"/>
            <a:ext cx="2419020" cy="21756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0339" name="Picture 3" descr="C:\Users\as668\Desktop\Judi\3_14.jpg"/>
          <p:cNvPicPr>
            <a:picLocks noChangeAspect="1" noChangeArrowheads="1"/>
          </p:cNvPicPr>
          <p:nvPr/>
        </p:nvPicPr>
        <p:blipFill>
          <a:blip r:embed="rId4"/>
          <a:srcRect/>
          <a:stretch>
            <a:fillRect/>
          </a:stretch>
        </p:blipFill>
        <p:spPr bwMode="auto">
          <a:xfrm>
            <a:off x="5623560" y="2346598"/>
            <a:ext cx="1389558" cy="1384424"/>
          </a:xfrm>
          <a:prstGeom prst="rect">
            <a:avLst/>
          </a:prstGeom>
          <a:noFill/>
        </p:spPr>
      </p:pic>
    </p:spTree>
    <p:extLst>
      <p:ext uri="{BB962C8B-B14F-4D97-AF65-F5344CB8AC3E}">
        <p14:creationId xmlns:p14="http://schemas.microsoft.com/office/powerpoint/2010/main" val="115143717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B7A56042-FC93-9B4A-A8F8-1906C49BF2D3}"/>
              </a:ext>
            </a:extLst>
          </p:cNvPr>
          <p:cNvSpPr>
            <a:spLocks noGrp="1"/>
          </p:cNvSpPr>
          <p:nvPr>
            <p:ph idx="1"/>
          </p:nvPr>
        </p:nvSpPr>
        <p:spPr>
          <a:xfrm>
            <a:off x="5715000" y="590550"/>
            <a:ext cx="3276600" cy="4038600"/>
          </a:xfrm>
        </p:spPr>
        <p:txBody>
          <a:bodyPr/>
          <a:lstStyle/>
          <a:p>
            <a:r>
              <a:rPr lang="en-US" sz="1400" dirty="0"/>
              <a:t>GROUP BY column list</a:t>
            </a:r>
          </a:p>
          <a:p>
            <a:pPr lvl="1"/>
            <a:r>
              <a:rPr lang="en-US" sz="1200" dirty="0"/>
              <a:t>Forms partitions containing multiple rows.</a:t>
            </a:r>
          </a:p>
          <a:p>
            <a:pPr lvl="1"/>
            <a:r>
              <a:rPr lang="en-US" sz="1200" dirty="0"/>
              <a:t>All rows in a partition have the same values for the GROUP BY columns.</a:t>
            </a:r>
          </a:p>
          <a:p>
            <a:r>
              <a:rPr lang="en-US" sz="1400" dirty="0"/>
              <a:t>The aggregate functions</a:t>
            </a:r>
          </a:p>
          <a:p>
            <a:pPr lvl="1"/>
            <a:r>
              <a:rPr lang="en-US" sz="1200" dirty="0"/>
              <a:t>Merge the non-group by attributes, which may differ from row to row.</a:t>
            </a:r>
          </a:p>
          <a:p>
            <a:pPr lvl="1"/>
            <a:r>
              <a:rPr lang="en-US" sz="1200" dirty="0"/>
              <a:t>Into a single value for each attribute.</a:t>
            </a:r>
          </a:p>
          <a:p>
            <a:r>
              <a:rPr lang="en-US" sz="1400" dirty="0"/>
              <a:t>The result is one row per distinct set of GROUP BY values.</a:t>
            </a:r>
          </a:p>
          <a:p>
            <a:r>
              <a:rPr lang="en-US" sz="1400" dirty="0"/>
              <a:t>There may be multiple non-GROUP BY COLUMNS, each with its own aggregate function.</a:t>
            </a:r>
          </a:p>
          <a:p>
            <a:r>
              <a:rPr lang="en-US" sz="1400" dirty="0"/>
              <a:t>You can use HAVING in place of WHERE on the GROUP BY result.</a:t>
            </a:r>
          </a:p>
        </p:txBody>
      </p:sp>
      <p:sp>
        <p:nvSpPr>
          <p:cNvPr id="3" name="Title 2">
            <a:extLst>
              <a:ext uri="{FF2B5EF4-FFF2-40B4-BE49-F238E27FC236}">
                <a16:creationId xmlns:a16="http://schemas.microsoft.com/office/drawing/2014/main" id="{E3AEDF0B-BA60-5A4A-A560-816F27BB635B}"/>
              </a:ext>
            </a:extLst>
          </p:cNvPr>
          <p:cNvSpPr>
            <a:spLocks noGrp="1"/>
          </p:cNvSpPr>
          <p:nvPr>
            <p:ph type="title"/>
          </p:nvPr>
        </p:nvSpPr>
        <p:spPr/>
        <p:txBody>
          <a:bodyPr/>
          <a:lstStyle/>
          <a:p>
            <a:r>
              <a:rPr lang="en-US" dirty="0"/>
              <a:t>Another View</a:t>
            </a:r>
          </a:p>
        </p:txBody>
      </p:sp>
      <p:pic>
        <p:nvPicPr>
          <p:cNvPr id="4" name="Picture 3">
            <a:extLst>
              <a:ext uri="{FF2B5EF4-FFF2-40B4-BE49-F238E27FC236}">
                <a16:creationId xmlns:a16="http://schemas.microsoft.com/office/drawing/2014/main" id="{DB9D6BE7-0AA9-D849-9E18-B2619BBAC34D}"/>
              </a:ext>
            </a:extLst>
          </p:cNvPr>
          <p:cNvPicPr>
            <a:picLocks noChangeAspect="1"/>
          </p:cNvPicPr>
          <p:nvPr/>
        </p:nvPicPr>
        <p:blipFill>
          <a:blip r:embed="rId2"/>
          <a:stretch>
            <a:fillRect/>
          </a:stretch>
        </p:blipFill>
        <p:spPr>
          <a:xfrm>
            <a:off x="304800" y="895350"/>
            <a:ext cx="5254910" cy="3562350"/>
          </a:xfrm>
          <a:prstGeom prst="rect">
            <a:avLst/>
          </a:prstGeom>
        </p:spPr>
      </p:pic>
    </p:spTree>
    <p:extLst>
      <p:ext uri="{BB962C8B-B14F-4D97-AF65-F5344CB8AC3E}">
        <p14:creationId xmlns:p14="http://schemas.microsoft.com/office/powerpoint/2010/main" val="38949459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7A53EB-2A63-4955-ED4D-0B745712583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D8D311F-57C5-B32F-1061-D51B361F345F}"/>
              </a:ext>
            </a:extLst>
          </p:cNvPr>
          <p:cNvSpPr>
            <a:spLocks noGrp="1"/>
          </p:cNvSpPr>
          <p:nvPr>
            <p:ph type="title"/>
          </p:nvPr>
        </p:nvSpPr>
        <p:spPr/>
        <p:txBody>
          <a:bodyPr/>
          <a:lstStyle/>
          <a:p>
            <a:r>
              <a:rPr lang="en-US" dirty="0"/>
              <a:t>Contents</a:t>
            </a:r>
          </a:p>
        </p:txBody>
      </p:sp>
      <p:sp>
        <p:nvSpPr>
          <p:cNvPr id="4" name="Curved Left Arrow 3">
            <a:extLst>
              <a:ext uri="{FF2B5EF4-FFF2-40B4-BE49-F238E27FC236}">
                <a16:creationId xmlns:a16="http://schemas.microsoft.com/office/drawing/2014/main" id="{0207F431-431E-9A5B-266C-C3EF6D4883BB}"/>
              </a:ext>
            </a:extLst>
          </p:cNvPr>
          <p:cNvSpPr/>
          <p:nvPr/>
        </p:nvSpPr>
        <p:spPr>
          <a:xfrm>
            <a:off x="5486400" y="2343150"/>
            <a:ext cx="609600" cy="1143000"/>
          </a:xfrm>
          <a:prstGeom prst="curved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5" name="TextBox 4">
            <a:extLst>
              <a:ext uri="{FF2B5EF4-FFF2-40B4-BE49-F238E27FC236}">
                <a16:creationId xmlns:a16="http://schemas.microsoft.com/office/drawing/2014/main" id="{68728ADD-3807-A273-C6F0-FF98334389A9}"/>
              </a:ext>
            </a:extLst>
          </p:cNvPr>
          <p:cNvSpPr txBox="1"/>
          <p:nvPr/>
        </p:nvSpPr>
        <p:spPr>
          <a:xfrm>
            <a:off x="6477000" y="2114550"/>
            <a:ext cx="2607060" cy="1200329"/>
          </a:xfrm>
          <a:prstGeom prst="rect">
            <a:avLst/>
          </a:prstGeom>
          <a:noFill/>
        </p:spPr>
        <p:txBody>
          <a:bodyPr wrap="none" rtlCol="0">
            <a:spAutoFit/>
          </a:bodyPr>
          <a:lstStyle/>
          <a:p>
            <a:r>
              <a:rPr lang="en-US" dirty="0"/>
              <a:t>Swapping the order today</a:t>
            </a:r>
            <a:br>
              <a:rPr lang="en-US" dirty="0"/>
            </a:br>
            <a:r>
              <a:rPr lang="en-US" dirty="0"/>
              <a:t>because it is easier to</a:t>
            </a:r>
            <a:br>
              <a:rPr lang="en-US" dirty="0"/>
            </a:br>
            <a:r>
              <a:rPr lang="en-US" dirty="0"/>
              <a:t>understand some of the</a:t>
            </a:r>
            <a:br>
              <a:rPr lang="en-US" dirty="0"/>
            </a:br>
            <a:r>
              <a:rPr lang="en-US" dirty="0"/>
              <a:t>concepts in SQL.</a:t>
            </a:r>
          </a:p>
        </p:txBody>
      </p:sp>
      <p:sp>
        <p:nvSpPr>
          <p:cNvPr id="7" name="Content Placeholder 6">
            <a:extLst>
              <a:ext uri="{FF2B5EF4-FFF2-40B4-BE49-F238E27FC236}">
                <a16:creationId xmlns:a16="http://schemas.microsoft.com/office/drawing/2014/main" id="{29B78811-FE5E-E097-769F-64706E896E71}"/>
              </a:ext>
            </a:extLst>
          </p:cNvPr>
          <p:cNvSpPr>
            <a:spLocks noGrp="1"/>
          </p:cNvSpPr>
          <p:nvPr>
            <p:ph idx="1"/>
          </p:nvPr>
        </p:nvSpPr>
        <p:spPr>
          <a:xfrm>
            <a:off x="0" y="444319"/>
            <a:ext cx="9144000" cy="4261031"/>
          </a:xfrm>
          <a:solidFill>
            <a:srgbClr val="002060"/>
          </a:solidFill>
        </p:spPr>
        <p:txBody>
          <a:bodyPr/>
          <a:lstStyle/>
          <a:p>
            <a:pPr marL="0" indent="0">
              <a:buNone/>
            </a:pPr>
            <a:endParaRPr lang="en-US" dirty="0">
              <a:solidFill>
                <a:schemeClr val="bg1"/>
              </a:solidFill>
            </a:endParaRPr>
          </a:p>
          <a:p>
            <a:pPr marL="0" indent="0">
              <a:buNone/>
            </a:pPr>
            <a:endParaRPr lang="en-US" dirty="0">
              <a:solidFill>
                <a:schemeClr val="bg1"/>
              </a:solidFill>
            </a:endParaRPr>
          </a:p>
          <a:p>
            <a:pPr marL="0" indent="0">
              <a:buNone/>
            </a:pPr>
            <a:endParaRPr lang="en-US" dirty="0">
              <a:solidFill>
                <a:schemeClr val="bg1"/>
              </a:solidFill>
            </a:endParaRPr>
          </a:p>
          <a:p>
            <a:pPr marL="0" indent="0">
              <a:buNone/>
            </a:pPr>
            <a:endParaRPr lang="en-US" dirty="0">
              <a:solidFill>
                <a:schemeClr val="bg1"/>
              </a:solidFill>
            </a:endParaRPr>
          </a:p>
          <a:p>
            <a:pPr marL="0" indent="0">
              <a:buNone/>
            </a:pPr>
            <a:endParaRPr lang="en-US" dirty="0">
              <a:solidFill>
                <a:schemeClr val="bg1"/>
              </a:solidFill>
            </a:endParaRPr>
          </a:p>
          <a:p>
            <a:pPr marL="0" indent="0" algn="ctr">
              <a:buNone/>
            </a:pPr>
            <a:r>
              <a:rPr lang="en-US" sz="3200" dirty="0">
                <a:solidFill>
                  <a:schemeClr val="bg1"/>
                </a:solidFill>
              </a:rPr>
              <a:t>ER Modeling</a:t>
            </a:r>
          </a:p>
        </p:txBody>
      </p:sp>
    </p:spTree>
    <p:extLst>
      <p:ext uri="{BB962C8B-B14F-4D97-AF65-F5344CB8AC3E}">
        <p14:creationId xmlns:p14="http://schemas.microsoft.com/office/powerpoint/2010/main" val="310360738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28034" name="Rectangle 2"/>
          <p:cNvSpPr>
            <a:spLocks noGrp="1" noChangeArrowheads="1"/>
          </p:cNvSpPr>
          <p:nvPr>
            <p:ph type="title"/>
          </p:nvPr>
        </p:nvSpPr>
        <p:spPr/>
        <p:txBody>
          <a:bodyPr/>
          <a:lstStyle/>
          <a:p>
            <a:r>
              <a:rPr lang="en-US" altLang="en-US" dirty="0"/>
              <a:t>Aggregate Functions Examples</a:t>
            </a:r>
          </a:p>
        </p:txBody>
      </p:sp>
      <p:sp>
        <p:nvSpPr>
          <p:cNvPr id="36866" name="Rectangle 3"/>
          <p:cNvSpPr>
            <a:spLocks noGrp="1" noChangeArrowheads="1"/>
          </p:cNvSpPr>
          <p:nvPr>
            <p:ph type="body" idx="1"/>
          </p:nvPr>
        </p:nvSpPr>
        <p:spPr>
          <a:xfrm>
            <a:off x="1719263" y="831057"/>
            <a:ext cx="5761435" cy="3603784"/>
          </a:xfrm>
        </p:spPr>
        <p:txBody>
          <a:bodyPr/>
          <a:lstStyle/>
          <a:p>
            <a:pPr>
              <a:tabLst>
                <a:tab pos="1283494" algn="l"/>
              </a:tabLst>
            </a:pPr>
            <a:r>
              <a:rPr lang="en-US" altLang="en-US" dirty="0"/>
              <a:t>Find the average salary of instructors in the Computer Science department </a:t>
            </a:r>
          </a:p>
          <a:p>
            <a:pPr lvl="1">
              <a:tabLst>
                <a:tab pos="1283494" algn="l"/>
              </a:tabLst>
            </a:pPr>
            <a:r>
              <a:rPr lang="en-US" altLang="en-US" b="1" dirty="0"/>
              <a:t>select </a:t>
            </a:r>
            <a:r>
              <a:rPr lang="en-US" altLang="en-US" b="1" dirty="0" err="1"/>
              <a:t>avg</a:t>
            </a:r>
            <a:r>
              <a:rPr lang="en-US" altLang="en-US" b="1" dirty="0"/>
              <a:t> </a:t>
            </a:r>
            <a:r>
              <a:rPr lang="en-US" altLang="en-US" dirty="0"/>
              <a:t>(</a:t>
            </a:r>
            <a:r>
              <a:rPr lang="en-US" altLang="en-US" i="1" dirty="0"/>
              <a:t>salary</a:t>
            </a:r>
            <a:r>
              <a:rPr lang="en-US" altLang="en-US" dirty="0"/>
              <a:t>)</a:t>
            </a:r>
            <a:br>
              <a:rPr lang="en-US" altLang="en-US" dirty="0"/>
            </a:br>
            <a:r>
              <a:rPr lang="en-US" altLang="en-US" b="1" dirty="0"/>
              <a:t>from </a:t>
            </a:r>
            <a:r>
              <a:rPr lang="en-US" altLang="en-US" i="1" dirty="0"/>
              <a:t>instructor</a:t>
            </a:r>
            <a:br>
              <a:rPr lang="en-US" altLang="en-US" i="1" dirty="0"/>
            </a:br>
            <a:r>
              <a:rPr lang="en-US" altLang="en-US" b="1" dirty="0"/>
              <a:t>where </a:t>
            </a:r>
            <a:r>
              <a:rPr lang="en-US" altLang="en-US" i="1" dirty="0" err="1"/>
              <a:t>dept_name</a:t>
            </a:r>
            <a:r>
              <a:rPr lang="en-US" altLang="en-US" dirty="0"/>
              <a:t>= 'Comp. Sci.';</a:t>
            </a:r>
          </a:p>
          <a:p>
            <a:pPr>
              <a:tabLst>
                <a:tab pos="1283494" algn="l"/>
              </a:tabLst>
            </a:pPr>
            <a:r>
              <a:rPr kumimoji="0" lang="en-US" altLang="en-US" dirty="0"/>
              <a:t>Find the total number of instructors who teach a course in the Spring 2018 semester</a:t>
            </a:r>
          </a:p>
          <a:p>
            <a:pPr lvl="1">
              <a:tabLst>
                <a:tab pos="1283494" algn="l"/>
              </a:tabLst>
            </a:pPr>
            <a:r>
              <a:rPr kumimoji="0" lang="en-US" altLang="en-US" b="1" dirty="0"/>
              <a:t>select count </a:t>
            </a:r>
            <a:r>
              <a:rPr kumimoji="0" lang="en-US" altLang="en-US" dirty="0"/>
              <a:t>(</a:t>
            </a:r>
            <a:r>
              <a:rPr kumimoji="0" lang="en-US" altLang="en-US" b="1" dirty="0"/>
              <a:t>distinct </a:t>
            </a:r>
            <a:r>
              <a:rPr kumimoji="0" lang="en-US" altLang="en-US" i="1" dirty="0"/>
              <a:t>ID</a:t>
            </a:r>
            <a:r>
              <a:rPr kumimoji="0" lang="en-US" altLang="en-US" dirty="0"/>
              <a:t>)</a:t>
            </a:r>
            <a:br>
              <a:rPr kumimoji="0" lang="en-US" altLang="en-US" dirty="0"/>
            </a:br>
            <a:r>
              <a:rPr kumimoji="0" lang="en-US" altLang="en-US" b="1" dirty="0"/>
              <a:t>from </a:t>
            </a:r>
            <a:r>
              <a:rPr kumimoji="0" lang="en-US" altLang="en-US" i="1" dirty="0"/>
              <a:t>teaches</a:t>
            </a:r>
            <a:br>
              <a:rPr kumimoji="0" lang="en-US" altLang="en-US" i="1" dirty="0"/>
            </a:br>
            <a:r>
              <a:rPr kumimoji="0" lang="en-US" altLang="en-US" b="1" dirty="0"/>
              <a:t>where </a:t>
            </a:r>
            <a:r>
              <a:rPr kumimoji="0" lang="en-US" altLang="en-US" i="1" dirty="0"/>
              <a:t>semester </a:t>
            </a:r>
            <a:r>
              <a:rPr kumimoji="0" lang="en-US" altLang="en-US" dirty="0"/>
              <a:t>= 'Spring' </a:t>
            </a:r>
            <a:r>
              <a:rPr kumimoji="0" lang="en-US" altLang="en-US" b="1" dirty="0"/>
              <a:t>and </a:t>
            </a:r>
            <a:r>
              <a:rPr kumimoji="0" lang="en-US" altLang="en-US" i="1" dirty="0"/>
              <a:t>year </a:t>
            </a:r>
            <a:r>
              <a:rPr kumimoji="0" lang="en-US" altLang="en-US" dirty="0"/>
              <a:t>= 2018;</a:t>
            </a:r>
          </a:p>
          <a:p>
            <a:pPr>
              <a:tabLst>
                <a:tab pos="1283494" algn="l"/>
              </a:tabLst>
            </a:pPr>
            <a:r>
              <a:rPr kumimoji="0" lang="en-US" altLang="en-US" dirty="0"/>
              <a:t>Find the number of tuples in the </a:t>
            </a:r>
            <a:r>
              <a:rPr kumimoji="0" lang="en-US" altLang="en-US" i="1" dirty="0"/>
              <a:t>course </a:t>
            </a:r>
            <a:r>
              <a:rPr kumimoji="0" lang="en-US" altLang="en-US" dirty="0"/>
              <a:t>relation</a:t>
            </a:r>
          </a:p>
          <a:p>
            <a:pPr lvl="1">
              <a:tabLst>
                <a:tab pos="1283494" algn="l"/>
              </a:tabLst>
            </a:pPr>
            <a:r>
              <a:rPr kumimoji="0" lang="en-US" altLang="en-US" b="1" dirty="0"/>
              <a:t>select count </a:t>
            </a:r>
            <a:r>
              <a:rPr kumimoji="0" lang="en-US" altLang="en-US" dirty="0"/>
              <a:t>(*)</a:t>
            </a:r>
            <a:br>
              <a:rPr kumimoji="0" lang="en-US" altLang="en-US" dirty="0"/>
            </a:br>
            <a:r>
              <a:rPr kumimoji="0" lang="en-US" altLang="en-US" b="1" dirty="0"/>
              <a:t>from </a:t>
            </a:r>
            <a:r>
              <a:rPr kumimoji="0" lang="en-US" altLang="en-US" i="1" dirty="0"/>
              <a:t>course</a:t>
            </a:r>
            <a:r>
              <a:rPr kumimoji="0" lang="en-US" altLang="en-US" dirty="0"/>
              <a:t>;</a:t>
            </a:r>
          </a:p>
          <a:p>
            <a:pPr lvl="1">
              <a:buNone/>
              <a:tabLst>
                <a:tab pos="1283494" algn="l"/>
              </a:tabLst>
            </a:pPr>
            <a:endParaRPr kumimoji="0" lang="en-US" altLang="en-US" dirty="0"/>
          </a:p>
          <a:p>
            <a:pPr>
              <a:tabLst>
                <a:tab pos="1283494" algn="l"/>
              </a:tabLst>
            </a:pPr>
            <a:endParaRPr lang="en-US" altLang="en-US" dirty="0"/>
          </a:p>
        </p:txBody>
      </p:sp>
      <p:sp>
        <p:nvSpPr>
          <p:cNvPr id="36867" name="Text Box 4"/>
          <p:cNvSpPr txBox="1">
            <a:spLocks noChangeArrowheads="1"/>
          </p:cNvSpPr>
          <p:nvPr/>
        </p:nvSpPr>
        <p:spPr bwMode="auto">
          <a:xfrm>
            <a:off x="1712119" y="2109787"/>
            <a:ext cx="5761435"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0"/>
              </a:spcBef>
              <a:spcAft>
                <a:spcPct val="0"/>
              </a:spcAft>
              <a:buClrTx/>
              <a:buSzTx/>
              <a:buFontTx/>
              <a:buNone/>
              <a:tabLst/>
              <a:defRPr/>
            </a:pPr>
            <a:r>
              <a:rPr kumimoji="1"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   </a:t>
            </a:r>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Tree>
    <p:extLst>
      <p:ext uri="{BB962C8B-B14F-4D97-AF65-F5344CB8AC3E}">
        <p14:creationId xmlns:p14="http://schemas.microsoft.com/office/powerpoint/2010/main" val="177728118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2130" name="Rectangle 2"/>
          <p:cNvSpPr>
            <a:spLocks noGrp="1" noChangeArrowheads="1"/>
          </p:cNvSpPr>
          <p:nvPr>
            <p:ph type="title"/>
          </p:nvPr>
        </p:nvSpPr>
        <p:spPr/>
        <p:txBody>
          <a:bodyPr/>
          <a:lstStyle/>
          <a:p>
            <a:r>
              <a:rPr lang="en-US" altLang="en-US" dirty="0"/>
              <a:t>Aggregation (Cont.)</a:t>
            </a:r>
          </a:p>
        </p:txBody>
      </p:sp>
      <p:sp>
        <p:nvSpPr>
          <p:cNvPr id="38914" name="Text Box 3"/>
          <p:cNvSpPr>
            <a:spLocks noGrp="1" noChangeArrowheads="1"/>
          </p:cNvSpPr>
          <p:nvPr>
            <p:ph type="body" idx="1"/>
          </p:nvPr>
        </p:nvSpPr>
        <p:spPr>
          <a:xfrm>
            <a:off x="1719263" y="820342"/>
            <a:ext cx="5742241" cy="2508074"/>
          </a:xfrm>
        </p:spPr>
        <p:txBody>
          <a:bodyPr/>
          <a:lstStyle/>
          <a:p>
            <a:r>
              <a:rPr lang="en-US" altLang="en-US" dirty="0"/>
              <a:t>Attributes in </a:t>
            </a:r>
            <a:r>
              <a:rPr lang="en-US" altLang="en-US" b="1" dirty="0"/>
              <a:t>select </a:t>
            </a:r>
            <a:r>
              <a:rPr lang="en-US" altLang="en-US" dirty="0"/>
              <a:t>clause outside of aggregate functions must appear in </a:t>
            </a:r>
            <a:r>
              <a:rPr lang="en-US" altLang="en-US" b="1" dirty="0"/>
              <a:t>group by</a:t>
            </a:r>
            <a:r>
              <a:rPr lang="en-US" altLang="en-US" dirty="0"/>
              <a:t> list</a:t>
            </a:r>
          </a:p>
          <a:p>
            <a:pPr lvl="1"/>
            <a:r>
              <a:rPr lang="en-US" altLang="en-US" dirty="0"/>
              <a:t>/* erroneous query */</a:t>
            </a:r>
            <a:br>
              <a:rPr lang="en-US" altLang="en-US" dirty="0"/>
            </a:br>
            <a:r>
              <a:rPr lang="en-US" altLang="en-US" b="1" dirty="0"/>
              <a:t>select </a:t>
            </a:r>
            <a:r>
              <a:rPr lang="en-US" altLang="en-US" i="1" dirty="0"/>
              <a:t>dept_name</a:t>
            </a:r>
            <a:r>
              <a:rPr lang="en-US" altLang="en-US" dirty="0"/>
              <a:t>, </a:t>
            </a:r>
            <a:r>
              <a:rPr lang="en-US" altLang="en-US" i="1" dirty="0"/>
              <a:t>ID</a:t>
            </a:r>
            <a:r>
              <a:rPr lang="en-US" altLang="en-US" dirty="0"/>
              <a:t>, </a:t>
            </a:r>
            <a:r>
              <a:rPr lang="en-US" altLang="en-US" b="1" dirty="0" err="1"/>
              <a:t>avg</a:t>
            </a:r>
            <a:r>
              <a:rPr lang="en-US" altLang="en-US" b="1" dirty="0"/>
              <a:t> </a:t>
            </a:r>
            <a:r>
              <a:rPr lang="en-US" altLang="en-US" dirty="0"/>
              <a:t>(</a:t>
            </a:r>
            <a:r>
              <a:rPr lang="en-US" altLang="en-US" i="1" dirty="0"/>
              <a:t>salary</a:t>
            </a:r>
            <a:r>
              <a:rPr lang="en-US" altLang="en-US" dirty="0"/>
              <a:t>)</a:t>
            </a:r>
            <a:br>
              <a:rPr lang="en-US" altLang="en-US" dirty="0"/>
            </a:br>
            <a:r>
              <a:rPr lang="en-US" altLang="en-US" b="1" dirty="0"/>
              <a:t>from </a:t>
            </a:r>
            <a:r>
              <a:rPr lang="en-US" altLang="en-US" i="1" dirty="0"/>
              <a:t>instructor</a:t>
            </a:r>
            <a:br>
              <a:rPr lang="en-US" altLang="en-US" i="1" dirty="0"/>
            </a:br>
            <a:r>
              <a:rPr lang="en-US" altLang="en-US" b="1" dirty="0"/>
              <a:t>group by </a:t>
            </a:r>
            <a:r>
              <a:rPr lang="en-US" altLang="en-US" i="1" dirty="0"/>
              <a:t>dept_name</a:t>
            </a:r>
            <a:r>
              <a:rPr lang="en-US" altLang="en-US" dirty="0"/>
              <a:t>;</a:t>
            </a:r>
          </a:p>
          <a:p>
            <a:pPr lvl="1"/>
            <a:endParaRPr lang="en-US" altLang="en-US" dirty="0"/>
          </a:p>
        </p:txBody>
      </p:sp>
    </p:spTree>
    <p:extLst>
      <p:ext uri="{BB962C8B-B14F-4D97-AF65-F5344CB8AC3E}">
        <p14:creationId xmlns:p14="http://schemas.microsoft.com/office/powerpoint/2010/main" val="85585796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33154" name="Rectangle 2"/>
          <p:cNvSpPr>
            <a:spLocks noGrp="1" noChangeArrowheads="1"/>
          </p:cNvSpPr>
          <p:nvPr>
            <p:ph type="title"/>
          </p:nvPr>
        </p:nvSpPr>
        <p:spPr>
          <a:xfrm>
            <a:off x="1835944" y="72629"/>
            <a:ext cx="6057900" cy="457200"/>
          </a:xfrm>
        </p:spPr>
        <p:txBody>
          <a:bodyPr/>
          <a:lstStyle/>
          <a:p>
            <a:r>
              <a:rPr lang="en-US" altLang="en-US" dirty="0"/>
              <a:t>Aggregate Functions – Having Clause</a:t>
            </a:r>
          </a:p>
        </p:txBody>
      </p:sp>
      <p:sp>
        <p:nvSpPr>
          <p:cNvPr id="39938" name="Rectangle 3"/>
          <p:cNvSpPr>
            <a:spLocks noGrp="1" noChangeArrowheads="1"/>
          </p:cNvSpPr>
          <p:nvPr>
            <p:ph type="body" idx="1"/>
          </p:nvPr>
        </p:nvSpPr>
        <p:spPr>
          <a:xfrm>
            <a:off x="1735585" y="895351"/>
            <a:ext cx="5872223" cy="2423921"/>
          </a:xfrm>
        </p:spPr>
        <p:txBody>
          <a:bodyPr/>
          <a:lstStyle/>
          <a:p>
            <a:pPr>
              <a:tabLst>
                <a:tab pos="1116806" algn="l"/>
              </a:tabLst>
            </a:pPr>
            <a:r>
              <a:rPr lang="en-US" altLang="en-US" dirty="0"/>
              <a:t>Find the names and average salaries of all departments whose average salary is greater than 42000</a:t>
            </a:r>
          </a:p>
          <a:p>
            <a:pPr>
              <a:tabLst>
                <a:tab pos="1116806" algn="l"/>
              </a:tabLst>
            </a:pPr>
            <a:endParaRPr lang="en-US" altLang="en-US" dirty="0"/>
          </a:p>
          <a:p>
            <a:pPr>
              <a:tabLst>
                <a:tab pos="1116806" algn="l"/>
              </a:tabLst>
            </a:pPr>
            <a:endParaRPr lang="en-US" altLang="en-US" dirty="0"/>
          </a:p>
          <a:p>
            <a:pPr>
              <a:tabLst>
                <a:tab pos="1116806" algn="l"/>
              </a:tabLst>
            </a:pPr>
            <a:endParaRPr lang="en-US" altLang="en-US" dirty="0"/>
          </a:p>
          <a:p>
            <a:pPr>
              <a:tabLst>
                <a:tab pos="1116806" algn="l"/>
              </a:tabLst>
            </a:pPr>
            <a:endParaRPr lang="en-US" altLang="en-US" sz="600" dirty="0"/>
          </a:p>
          <a:p>
            <a:pPr>
              <a:tabLst>
                <a:tab pos="1116806" algn="l"/>
              </a:tabLst>
            </a:pPr>
            <a:r>
              <a:rPr lang="en-US" altLang="en-US" dirty="0"/>
              <a:t>Note: predicates in the </a:t>
            </a:r>
            <a:r>
              <a:rPr lang="en-US" altLang="en-US" b="1" dirty="0"/>
              <a:t>having</a:t>
            </a:r>
            <a:r>
              <a:rPr lang="en-US" altLang="en-US" dirty="0"/>
              <a:t> clause are applied after the formation of groups whereas predicates in the </a:t>
            </a:r>
            <a:r>
              <a:rPr lang="en-US" altLang="en-US" b="1" dirty="0"/>
              <a:t>where</a:t>
            </a:r>
            <a:r>
              <a:rPr lang="en-US" altLang="en-US" dirty="0"/>
              <a:t> clause are applied before forming groups</a:t>
            </a:r>
          </a:p>
        </p:txBody>
      </p:sp>
      <p:sp>
        <p:nvSpPr>
          <p:cNvPr id="39940" name="Text Box 5"/>
          <p:cNvSpPr txBox="1">
            <a:spLocks noChangeArrowheads="1"/>
          </p:cNvSpPr>
          <p:nvPr/>
        </p:nvSpPr>
        <p:spPr bwMode="auto">
          <a:xfrm>
            <a:off x="2401491" y="1403033"/>
            <a:ext cx="4395788" cy="87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select </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dept_name</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75" b="1" i="0"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avg</a:t>
            </a: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salary</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as</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avg_salary</a:t>
            </a:r>
            <a:endPar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from </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instructor</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group by </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dept_name</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having </a:t>
            </a:r>
            <a:r>
              <a:rPr kumimoji="0" lang="en-US" altLang="en-US" sz="1275" b="1" i="0"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avg</a:t>
            </a: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salary</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&gt; 42000;</a:t>
            </a:r>
          </a:p>
        </p:txBody>
      </p:sp>
    </p:spTree>
    <p:extLst>
      <p:ext uri="{BB962C8B-B14F-4D97-AF65-F5344CB8AC3E}">
        <p14:creationId xmlns:p14="http://schemas.microsoft.com/office/powerpoint/2010/main" val="174032076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C1FEF8-F40D-7675-8214-341952BE4F74}"/>
            </a:ext>
          </a:extLst>
        </p:cNvPr>
        <p:cNvGrpSpPr/>
        <p:nvPr/>
      </p:nvGrpSpPr>
      <p:grpSpPr>
        <a:xfrm>
          <a:off x="0" y="0"/>
          <a:ext cx="0" cy="0"/>
          <a:chOff x="0" y="0"/>
          <a:chExt cx="0" cy="0"/>
        </a:xfrm>
      </p:grpSpPr>
      <p:sp>
        <p:nvSpPr>
          <p:cNvPr id="7" name="Rectangle 6">
            <a:extLst>
              <a:ext uri="{FF2B5EF4-FFF2-40B4-BE49-F238E27FC236}">
                <a16:creationId xmlns:a16="http://schemas.microsoft.com/office/drawing/2014/main" id="{29190C4A-1292-95BA-9AF2-0DA5B5F1A005}"/>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a:extLst>
              <a:ext uri="{FF2B5EF4-FFF2-40B4-BE49-F238E27FC236}">
                <a16:creationId xmlns:a16="http://schemas.microsoft.com/office/drawing/2014/main" id="{5B03F1F1-0EB5-7171-6933-2D5B3C80C2C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a:extLst>
              <a:ext uri="{FF2B5EF4-FFF2-40B4-BE49-F238E27FC236}">
                <a16:creationId xmlns:a16="http://schemas.microsoft.com/office/drawing/2014/main" id="{6266B15D-1707-5572-5E91-3797733DC5EA}"/>
              </a:ext>
            </a:extLst>
          </p:cNvPr>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Introduction</a:t>
            </a:r>
            <a:endParaRPr kumimoji="0" lang="en-US" altLang="en-US" sz="16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3" name="Rectangle 2">
            <a:extLst>
              <a:ext uri="{FF2B5EF4-FFF2-40B4-BE49-F238E27FC236}">
                <a16:creationId xmlns:a16="http://schemas.microsoft.com/office/drawing/2014/main" id="{FEA92935-EDF6-3F2F-B102-A69006A6B96B}"/>
              </a:ext>
            </a:extLst>
          </p:cNvPr>
          <p:cNvSpPr/>
          <p:nvPr/>
        </p:nvSpPr>
        <p:spPr>
          <a:xfrm>
            <a:off x="0" y="438150"/>
            <a:ext cx="9144000" cy="4248150"/>
          </a:xfrm>
          <a:prstGeom prst="rect">
            <a:avLst/>
          </a:prstGeom>
          <a:solidFill>
            <a:schemeClr val="tx1">
              <a:lumMod val="50000"/>
              <a:lumOff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Calibri"/>
                <a:ea typeface="+mn-ea"/>
                <a:cs typeface="+mn-cs"/>
              </a:rPr>
              <a:t>JOIN</a:t>
            </a:r>
          </a:p>
        </p:txBody>
      </p:sp>
      <p:sp>
        <p:nvSpPr>
          <p:cNvPr id="4" name="TextBox 9">
            <a:extLst>
              <a:ext uri="{FF2B5EF4-FFF2-40B4-BE49-F238E27FC236}">
                <a16:creationId xmlns:a16="http://schemas.microsoft.com/office/drawing/2014/main" id="{944FB754-A15A-73D4-9FC5-9D69C4F7588E}"/>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43</a:t>
            </a:fld>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COMS W4111_002_2025_1: Lecture 4: ER(3), Relational(3), SQL(3)			© Donald F. Ferguson, 2024</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400439817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4F0CFF-BCCC-0648-86D7-3DEEEFDCA67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C0952A3-B5E5-88F0-32FD-0310E4680FDF}"/>
              </a:ext>
            </a:extLst>
          </p:cNvPr>
          <p:cNvSpPr>
            <a:spLocks noGrp="1"/>
          </p:cNvSpPr>
          <p:nvPr>
            <p:ph type="title"/>
          </p:nvPr>
        </p:nvSpPr>
        <p:spPr/>
        <p:txBody>
          <a:bodyPr/>
          <a:lstStyle/>
          <a:p>
            <a:r>
              <a:rPr lang="en-US" dirty="0"/>
              <a:t>One Way to Think About Joins</a:t>
            </a:r>
          </a:p>
        </p:txBody>
      </p:sp>
      <p:pic>
        <p:nvPicPr>
          <p:cNvPr id="4" name="Picture 3">
            <a:extLst>
              <a:ext uri="{FF2B5EF4-FFF2-40B4-BE49-F238E27FC236}">
                <a16:creationId xmlns:a16="http://schemas.microsoft.com/office/drawing/2014/main" id="{13C56B41-BC2A-93B6-DE99-E6DD0CEE930A}"/>
              </a:ext>
            </a:extLst>
          </p:cNvPr>
          <p:cNvPicPr>
            <a:picLocks noChangeAspect="1"/>
          </p:cNvPicPr>
          <p:nvPr/>
        </p:nvPicPr>
        <p:blipFill>
          <a:blip r:embed="rId2"/>
          <a:stretch>
            <a:fillRect/>
          </a:stretch>
        </p:blipFill>
        <p:spPr>
          <a:xfrm>
            <a:off x="914400" y="517685"/>
            <a:ext cx="5908790" cy="4108129"/>
          </a:xfrm>
          <a:prstGeom prst="rect">
            <a:avLst/>
          </a:prstGeom>
        </p:spPr>
      </p:pic>
    </p:spTree>
    <p:extLst>
      <p:ext uri="{BB962C8B-B14F-4D97-AF65-F5344CB8AC3E}">
        <p14:creationId xmlns:p14="http://schemas.microsoft.com/office/powerpoint/2010/main" val="127589816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42" name="Rectangle 2"/>
          <p:cNvSpPr>
            <a:spLocks noGrp="1" noChangeArrowheads="1"/>
          </p:cNvSpPr>
          <p:nvPr>
            <p:ph type="title"/>
          </p:nvPr>
        </p:nvSpPr>
        <p:spPr/>
        <p:txBody>
          <a:bodyPr/>
          <a:lstStyle/>
          <a:p>
            <a:pPr>
              <a:defRPr/>
            </a:pPr>
            <a:r>
              <a:rPr lang="en-US" dirty="0">
                <a:ea typeface="+mj-ea"/>
              </a:rPr>
              <a:t>Outer Join</a:t>
            </a:r>
          </a:p>
        </p:txBody>
      </p:sp>
      <p:sp>
        <p:nvSpPr>
          <p:cNvPr id="23555" name="Rectangle 3"/>
          <p:cNvSpPr>
            <a:spLocks noGrp="1" noChangeArrowheads="1"/>
          </p:cNvSpPr>
          <p:nvPr>
            <p:ph type="body" idx="1"/>
          </p:nvPr>
        </p:nvSpPr>
        <p:spPr>
          <a:xfrm>
            <a:off x="1719263" y="877900"/>
            <a:ext cx="5678234" cy="2834564"/>
          </a:xfrm>
        </p:spPr>
        <p:txBody>
          <a:bodyPr/>
          <a:lstStyle/>
          <a:p>
            <a:r>
              <a:rPr lang="en-US" altLang="en-US" dirty="0"/>
              <a:t>An extension of the join operation that avoids loss of information.</a:t>
            </a:r>
          </a:p>
          <a:p>
            <a:r>
              <a:rPr lang="en-US" altLang="en-US" dirty="0"/>
              <a:t>Computes the join and then adds tuples form one relation that does not match tuples in the other relation to the result of the join. </a:t>
            </a:r>
          </a:p>
          <a:p>
            <a:r>
              <a:rPr lang="en-US" altLang="en-US" dirty="0"/>
              <a:t>Uses </a:t>
            </a:r>
            <a:r>
              <a:rPr lang="en-US" altLang="en-US" i="1" dirty="0"/>
              <a:t>null</a:t>
            </a:r>
            <a:r>
              <a:rPr lang="en-US" altLang="en-US" dirty="0"/>
              <a:t> values.</a:t>
            </a:r>
          </a:p>
          <a:p>
            <a:r>
              <a:rPr lang="en-US" altLang="en-US" dirty="0"/>
              <a:t>Three forms of outer join:</a:t>
            </a:r>
          </a:p>
          <a:p>
            <a:pPr lvl="1"/>
            <a:r>
              <a:rPr lang="en-US" altLang="en-US" dirty="0"/>
              <a:t>left outer join</a:t>
            </a:r>
          </a:p>
          <a:p>
            <a:pPr lvl="1"/>
            <a:r>
              <a:rPr lang="en-US" altLang="en-US" dirty="0"/>
              <a:t>right outer join</a:t>
            </a:r>
          </a:p>
          <a:p>
            <a:pPr lvl="1"/>
            <a:r>
              <a:rPr lang="en-US" altLang="en-US" dirty="0"/>
              <a:t>full outer join</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42" name="Rectangle 2"/>
          <p:cNvSpPr>
            <a:spLocks noGrp="1" noChangeArrowheads="1"/>
          </p:cNvSpPr>
          <p:nvPr>
            <p:ph type="title"/>
          </p:nvPr>
        </p:nvSpPr>
        <p:spPr/>
        <p:txBody>
          <a:bodyPr/>
          <a:lstStyle/>
          <a:p>
            <a:pPr>
              <a:defRPr/>
            </a:pPr>
            <a:r>
              <a:rPr lang="en-US" dirty="0">
                <a:ea typeface="+mj-ea"/>
              </a:rPr>
              <a:t>Outer Join </a:t>
            </a:r>
            <a:r>
              <a:rPr lang="en-US" altLang="en-US" dirty="0">
                <a:ea typeface="+mj-ea"/>
              </a:rPr>
              <a:t>Examples</a:t>
            </a:r>
            <a:endParaRPr lang="en-US" dirty="0">
              <a:ea typeface="+mj-ea"/>
            </a:endParaRPr>
          </a:p>
        </p:txBody>
      </p:sp>
      <p:sp>
        <p:nvSpPr>
          <p:cNvPr id="23555" name="Rectangle 3"/>
          <p:cNvSpPr>
            <a:spLocks noGrp="1" noChangeArrowheads="1"/>
          </p:cNvSpPr>
          <p:nvPr>
            <p:ph type="body" idx="1"/>
          </p:nvPr>
        </p:nvSpPr>
        <p:spPr>
          <a:xfrm>
            <a:off x="1719263" y="877900"/>
            <a:ext cx="5813132" cy="3657600"/>
          </a:xfrm>
        </p:spPr>
        <p:txBody>
          <a:bodyPr/>
          <a:lstStyle/>
          <a:p>
            <a:r>
              <a:rPr lang="en-US" altLang="en-US" dirty="0"/>
              <a:t>Relation </a:t>
            </a:r>
            <a:r>
              <a:rPr lang="en-US" altLang="en-US" i="1" dirty="0"/>
              <a:t>course</a:t>
            </a:r>
          </a:p>
          <a:p>
            <a:endParaRPr lang="en-US" altLang="en-US" i="1" dirty="0"/>
          </a:p>
          <a:p>
            <a:endParaRPr lang="en-US" altLang="en-US" i="1" dirty="0"/>
          </a:p>
          <a:p>
            <a:pPr>
              <a:buNone/>
            </a:pPr>
            <a:endParaRPr lang="en-US" altLang="en-US" i="1" dirty="0"/>
          </a:p>
          <a:p>
            <a:pPr>
              <a:buNone/>
            </a:pPr>
            <a:endParaRPr lang="en-US" altLang="en-US" i="1" dirty="0"/>
          </a:p>
          <a:p>
            <a:r>
              <a:rPr lang="en-US" altLang="en-US" dirty="0"/>
              <a:t>Relation </a:t>
            </a:r>
            <a:r>
              <a:rPr lang="en-US" altLang="en-US" i="1" dirty="0" err="1"/>
              <a:t>prereq</a:t>
            </a:r>
            <a:endParaRPr lang="en-US" altLang="en-US" dirty="0"/>
          </a:p>
          <a:p>
            <a:endParaRPr lang="en-US" altLang="en-US" i="1" dirty="0"/>
          </a:p>
          <a:p>
            <a:endParaRPr lang="en-US" altLang="en-US" i="1" dirty="0"/>
          </a:p>
          <a:p>
            <a:endParaRPr lang="en-US" altLang="en-US" i="1" dirty="0"/>
          </a:p>
          <a:p>
            <a:endParaRPr lang="en-US" altLang="en-US" i="1" dirty="0"/>
          </a:p>
          <a:p>
            <a:r>
              <a:rPr lang="en-US" altLang="en-US" dirty="0"/>
              <a:t>Observe that </a:t>
            </a:r>
          </a:p>
          <a:p>
            <a:pPr>
              <a:buClr>
                <a:schemeClr val="tx2"/>
              </a:buClr>
              <a:buNone/>
            </a:pPr>
            <a:r>
              <a:rPr lang="en-US" altLang="en-US" i="1" dirty="0"/>
              <a:t>              course </a:t>
            </a:r>
            <a:r>
              <a:rPr lang="en-US" altLang="en-US" dirty="0"/>
              <a:t>information is missing CS-437</a:t>
            </a:r>
          </a:p>
          <a:p>
            <a:pPr>
              <a:buClr>
                <a:schemeClr val="tx2"/>
              </a:buClr>
              <a:buNone/>
            </a:pPr>
            <a:r>
              <a:rPr lang="en-US" altLang="en-US" i="1" dirty="0"/>
              <a:t>              </a:t>
            </a:r>
            <a:r>
              <a:rPr lang="en-US" altLang="en-US" i="1" dirty="0" err="1"/>
              <a:t>prereq</a:t>
            </a:r>
            <a:r>
              <a:rPr lang="en-US" altLang="en-US" i="1" dirty="0"/>
              <a:t> </a:t>
            </a:r>
            <a:r>
              <a:rPr lang="en-US" altLang="en-US" dirty="0"/>
              <a:t>information is missing CS-315</a:t>
            </a:r>
          </a:p>
          <a:p>
            <a:pPr>
              <a:buClr>
                <a:schemeClr val="tx2"/>
              </a:buClr>
              <a:buNone/>
            </a:pPr>
            <a:r>
              <a:rPr lang="en-US" altLang="en-US" sz="600" dirty="0"/>
              <a:t> </a:t>
            </a:r>
          </a:p>
          <a:p>
            <a:r>
              <a:rPr lang="en-US" altLang="en-US" i="1" dirty="0"/>
              <a:t>  </a:t>
            </a:r>
            <a:r>
              <a:rPr lang="en-US" altLang="en-US" sz="1500" i="1" dirty="0"/>
              <a:t>x</a:t>
            </a:r>
            <a:endParaRPr lang="en-US" altLang="en-US" sz="1500" dirty="0"/>
          </a:p>
          <a:p>
            <a:endParaRPr lang="en-US" altLang="en-US" sz="1500" dirty="0"/>
          </a:p>
        </p:txBody>
      </p:sp>
      <p:pic>
        <p:nvPicPr>
          <p:cNvPr id="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35808" y="1243585"/>
            <a:ext cx="2808971" cy="795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82113" y="2551176"/>
            <a:ext cx="1446782" cy="802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42" name="Rectangle 2"/>
          <p:cNvSpPr>
            <a:spLocks noGrp="1" noChangeArrowheads="1"/>
          </p:cNvSpPr>
          <p:nvPr>
            <p:ph type="title"/>
          </p:nvPr>
        </p:nvSpPr>
        <p:spPr/>
        <p:txBody>
          <a:bodyPr/>
          <a:lstStyle/>
          <a:p>
            <a:pPr>
              <a:defRPr/>
            </a:pPr>
            <a:r>
              <a:rPr lang="en-US" dirty="0"/>
              <a:t>Left Outer Join</a:t>
            </a:r>
            <a:endParaRPr lang="en-US" dirty="0">
              <a:ea typeface="+mj-ea"/>
            </a:endParaRPr>
          </a:p>
        </p:txBody>
      </p:sp>
      <p:sp>
        <p:nvSpPr>
          <p:cNvPr id="23555" name="Rectangle 3"/>
          <p:cNvSpPr>
            <a:spLocks noGrp="1" noChangeArrowheads="1"/>
          </p:cNvSpPr>
          <p:nvPr>
            <p:ph type="body" idx="1"/>
          </p:nvPr>
        </p:nvSpPr>
        <p:spPr>
          <a:xfrm>
            <a:off x="1719263" y="877900"/>
            <a:ext cx="5813132" cy="3657600"/>
          </a:xfrm>
        </p:spPr>
        <p:txBody>
          <a:bodyPr/>
          <a:lstStyle/>
          <a:p>
            <a:r>
              <a:rPr lang="en-US" altLang="en-US" i="1" dirty="0"/>
              <a:t>course</a:t>
            </a:r>
            <a:r>
              <a:rPr lang="en-US" altLang="en-US" dirty="0"/>
              <a:t> </a:t>
            </a:r>
            <a:r>
              <a:rPr lang="en-US" altLang="en-US" b="1" dirty="0"/>
              <a:t>natural left outer join</a:t>
            </a:r>
            <a:r>
              <a:rPr lang="en-US" altLang="en-US" dirty="0"/>
              <a:t> </a:t>
            </a:r>
            <a:r>
              <a:rPr lang="en-US" altLang="en-US" i="1" dirty="0" err="1"/>
              <a:t>prereq</a:t>
            </a:r>
            <a:endParaRPr lang="en-US" altLang="en-US" dirty="0"/>
          </a:p>
          <a:p>
            <a:endParaRPr lang="en-US" altLang="en-US" dirty="0"/>
          </a:p>
          <a:p>
            <a:endParaRPr lang="en-US" altLang="en-US" dirty="0"/>
          </a:p>
          <a:p>
            <a:endParaRPr lang="en-US" altLang="en-US" dirty="0"/>
          </a:p>
          <a:p>
            <a:endParaRPr lang="en-US" altLang="en-US" dirty="0"/>
          </a:p>
          <a:p>
            <a:endParaRPr lang="en-US" altLang="en-US" dirty="0"/>
          </a:p>
          <a:p>
            <a:pPr marL="257175" lvl="1" indent="-257175">
              <a:buClr>
                <a:srgbClr val="002060"/>
              </a:buClr>
              <a:buFont typeface="Wingdings" panose="05000000000000000000" pitchFamily="2" charset="2"/>
              <a:buChar char="§"/>
            </a:pPr>
            <a:r>
              <a:rPr lang="en-US" altLang="en-US" dirty="0"/>
              <a:t>In relational algebra:   </a:t>
            </a:r>
            <a:r>
              <a:rPr lang="en-US" altLang="en-US" i="1" dirty="0"/>
              <a:t>course </a:t>
            </a:r>
            <a:r>
              <a:rPr lang="en-US" altLang="en-US" b="1" dirty="0"/>
              <a:t>⟕</a:t>
            </a:r>
            <a:r>
              <a:rPr lang="en-US" altLang="en-US" dirty="0"/>
              <a:t> </a:t>
            </a:r>
            <a:r>
              <a:rPr lang="en-US" altLang="en-US" i="1" dirty="0" err="1"/>
              <a:t>prereq</a:t>
            </a:r>
            <a:endParaRPr lang="en-US" altLang="en-US" dirty="0"/>
          </a:p>
          <a:p>
            <a:pPr>
              <a:buNone/>
            </a:pPr>
            <a:endParaRPr lang="en-US" altLang="en-US" dirty="0"/>
          </a:p>
        </p:txBody>
      </p:sp>
      <p:pic>
        <p:nvPicPr>
          <p:cNvPr id="4" name="Picture 3"/>
          <p:cNvPicPr>
            <a:picLocks noChangeAspect="1"/>
          </p:cNvPicPr>
          <p:nvPr/>
        </p:nvPicPr>
        <p:blipFill>
          <a:blip r:embed="rId3"/>
          <a:stretch>
            <a:fillRect/>
          </a:stretch>
        </p:blipFill>
        <p:spPr>
          <a:xfrm>
            <a:off x="2569464" y="1351962"/>
            <a:ext cx="3987239" cy="905345"/>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42" name="Rectangle 2"/>
          <p:cNvSpPr>
            <a:spLocks noGrp="1" noChangeArrowheads="1"/>
          </p:cNvSpPr>
          <p:nvPr>
            <p:ph type="title"/>
          </p:nvPr>
        </p:nvSpPr>
        <p:spPr/>
        <p:txBody>
          <a:bodyPr/>
          <a:lstStyle/>
          <a:p>
            <a:pPr>
              <a:defRPr/>
            </a:pPr>
            <a:r>
              <a:rPr lang="en-US" dirty="0"/>
              <a:t>Right Outer Join</a:t>
            </a:r>
            <a:endParaRPr lang="en-US" dirty="0">
              <a:ea typeface="+mj-ea"/>
            </a:endParaRPr>
          </a:p>
        </p:txBody>
      </p:sp>
      <p:sp>
        <p:nvSpPr>
          <p:cNvPr id="23555" name="Rectangle 3"/>
          <p:cNvSpPr>
            <a:spLocks noGrp="1" noChangeArrowheads="1"/>
          </p:cNvSpPr>
          <p:nvPr>
            <p:ph type="body" idx="1"/>
          </p:nvPr>
        </p:nvSpPr>
        <p:spPr>
          <a:xfrm>
            <a:off x="1719263" y="877900"/>
            <a:ext cx="5813132" cy="3657600"/>
          </a:xfrm>
        </p:spPr>
        <p:txBody>
          <a:bodyPr/>
          <a:lstStyle/>
          <a:p>
            <a:r>
              <a:rPr lang="en-US" altLang="en-US" i="1" dirty="0"/>
              <a:t>course</a:t>
            </a:r>
            <a:r>
              <a:rPr lang="en-US" altLang="en-US" dirty="0"/>
              <a:t> </a:t>
            </a:r>
            <a:r>
              <a:rPr lang="en-US" altLang="en-US" b="1" dirty="0"/>
              <a:t>natural right outer join</a:t>
            </a:r>
            <a:r>
              <a:rPr lang="en-US" altLang="en-US" dirty="0"/>
              <a:t> </a:t>
            </a:r>
            <a:r>
              <a:rPr lang="en-US" altLang="en-US" i="1" dirty="0" err="1"/>
              <a:t>prereq</a:t>
            </a:r>
            <a:endParaRPr lang="en-US" altLang="en-US" dirty="0"/>
          </a:p>
          <a:p>
            <a:endParaRPr lang="en-US" altLang="en-US" dirty="0"/>
          </a:p>
          <a:p>
            <a:endParaRPr lang="en-US" altLang="en-US" dirty="0"/>
          </a:p>
          <a:p>
            <a:endParaRPr lang="en-US" altLang="en-US" dirty="0"/>
          </a:p>
          <a:p>
            <a:endParaRPr lang="en-US" altLang="en-US" dirty="0"/>
          </a:p>
          <a:p>
            <a:endParaRPr lang="en-US" altLang="en-US" dirty="0"/>
          </a:p>
          <a:p>
            <a:pPr marL="257175" lvl="1" indent="-257175">
              <a:buClr>
                <a:srgbClr val="002060"/>
              </a:buClr>
              <a:buFont typeface="Wingdings" panose="05000000000000000000" pitchFamily="2" charset="2"/>
              <a:buChar char="§"/>
            </a:pPr>
            <a:r>
              <a:rPr lang="en-US" altLang="en-US" dirty="0"/>
              <a:t>In relational algebra:   </a:t>
            </a:r>
            <a:r>
              <a:rPr lang="en-US" altLang="en-US" i="1" dirty="0"/>
              <a:t>course </a:t>
            </a:r>
            <a:r>
              <a:rPr lang="en-IN" b="1" dirty="0">
                <a:cs typeface="Times New Roman" panose="02020603050405020304" pitchFamily="18" charset="0"/>
              </a:rPr>
              <a:t>⟖</a:t>
            </a:r>
            <a:r>
              <a:rPr lang="en-IN" dirty="0"/>
              <a:t> </a:t>
            </a:r>
            <a:r>
              <a:rPr lang="en-US" altLang="en-US" i="1" dirty="0" err="1"/>
              <a:t>prereq</a:t>
            </a:r>
            <a:endParaRPr lang="en-US" altLang="en-US" dirty="0"/>
          </a:p>
          <a:p>
            <a:pPr>
              <a:buNone/>
            </a:pPr>
            <a:endParaRPr lang="en-US" altLang="en-US" dirty="0"/>
          </a:p>
        </p:txBody>
      </p:sp>
      <p:pic>
        <p:nvPicPr>
          <p:cNvPr id="4" name="Picture 3"/>
          <p:cNvPicPr>
            <a:picLocks noChangeAspect="1"/>
          </p:cNvPicPr>
          <p:nvPr/>
        </p:nvPicPr>
        <p:blipFill>
          <a:blip r:embed="rId3"/>
          <a:stretch>
            <a:fillRect/>
          </a:stretch>
        </p:blipFill>
        <p:spPr>
          <a:xfrm>
            <a:off x="2371758" y="1339429"/>
            <a:ext cx="4083055" cy="927101"/>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42" name="Rectangle 2"/>
          <p:cNvSpPr>
            <a:spLocks noGrp="1" noChangeArrowheads="1"/>
          </p:cNvSpPr>
          <p:nvPr>
            <p:ph type="title"/>
          </p:nvPr>
        </p:nvSpPr>
        <p:spPr/>
        <p:txBody>
          <a:bodyPr/>
          <a:lstStyle/>
          <a:p>
            <a:pPr>
              <a:defRPr/>
            </a:pPr>
            <a:r>
              <a:rPr lang="en-US" dirty="0"/>
              <a:t>Full Outer Join</a:t>
            </a:r>
            <a:endParaRPr lang="en-US" dirty="0">
              <a:ea typeface="+mj-ea"/>
            </a:endParaRPr>
          </a:p>
        </p:txBody>
      </p:sp>
      <p:sp>
        <p:nvSpPr>
          <p:cNvPr id="23555" name="Rectangle 3"/>
          <p:cNvSpPr>
            <a:spLocks noGrp="1" noChangeArrowheads="1"/>
          </p:cNvSpPr>
          <p:nvPr>
            <p:ph type="body" idx="1"/>
          </p:nvPr>
        </p:nvSpPr>
        <p:spPr>
          <a:xfrm>
            <a:off x="1719263" y="877900"/>
            <a:ext cx="5813132" cy="3657600"/>
          </a:xfrm>
        </p:spPr>
        <p:txBody>
          <a:bodyPr/>
          <a:lstStyle/>
          <a:p>
            <a:r>
              <a:rPr lang="en-US" altLang="en-US" i="1" dirty="0"/>
              <a:t>course</a:t>
            </a:r>
            <a:r>
              <a:rPr lang="en-US" altLang="en-US" dirty="0"/>
              <a:t> </a:t>
            </a:r>
            <a:r>
              <a:rPr lang="en-US" altLang="en-US" b="1" dirty="0">
                <a:solidFill>
                  <a:srgbClr val="002060"/>
                </a:solidFill>
              </a:rPr>
              <a:t>natural full outer join</a:t>
            </a:r>
            <a:r>
              <a:rPr lang="en-US" altLang="en-US" dirty="0">
                <a:solidFill>
                  <a:srgbClr val="002060"/>
                </a:solidFill>
              </a:rPr>
              <a:t> </a:t>
            </a:r>
            <a:r>
              <a:rPr lang="en-US" altLang="en-US" i="1" dirty="0" err="1"/>
              <a:t>prereq</a:t>
            </a:r>
            <a:endParaRPr lang="en-US" altLang="en-US" i="1" dirty="0"/>
          </a:p>
          <a:p>
            <a:endParaRPr lang="en-US" altLang="en-US" dirty="0"/>
          </a:p>
          <a:p>
            <a:endParaRPr lang="en-US" altLang="en-US" dirty="0"/>
          </a:p>
          <a:p>
            <a:endParaRPr lang="en-US" altLang="en-US" dirty="0"/>
          </a:p>
          <a:p>
            <a:endParaRPr lang="en-US" altLang="en-US" dirty="0"/>
          </a:p>
          <a:p>
            <a:pPr>
              <a:buNone/>
            </a:pPr>
            <a:endParaRPr lang="en-US" altLang="en-US" dirty="0"/>
          </a:p>
          <a:p>
            <a:r>
              <a:rPr lang="en-US" altLang="en-US" dirty="0"/>
              <a:t>In relational algebra:   </a:t>
            </a:r>
            <a:r>
              <a:rPr lang="en-US" altLang="en-US" i="1" dirty="0"/>
              <a:t>course </a:t>
            </a:r>
            <a:r>
              <a:rPr lang="en-IN" b="1" dirty="0"/>
              <a:t>⟗</a:t>
            </a:r>
            <a:r>
              <a:rPr lang="en-US" altLang="en-US" dirty="0"/>
              <a:t> </a:t>
            </a:r>
            <a:r>
              <a:rPr lang="en-US" altLang="en-US" i="1" dirty="0" err="1"/>
              <a:t>prereq</a:t>
            </a:r>
            <a:endParaRPr lang="en-US" altLang="en-US" i="1" dirty="0"/>
          </a:p>
          <a:p>
            <a:endParaRPr lang="en-US" altLang="en-US" dirty="0"/>
          </a:p>
        </p:txBody>
      </p:sp>
      <p:pic>
        <p:nvPicPr>
          <p:cNvPr id="4" name="Picture 3"/>
          <p:cNvPicPr>
            <a:picLocks noChangeAspect="1"/>
          </p:cNvPicPr>
          <p:nvPr/>
        </p:nvPicPr>
        <p:blipFill>
          <a:blip r:embed="rId3"/>
          <a:stretch>
            <a:fillRect/>
          </a:stretch>
        </p:blipFill>
        <p:spPr>
          <a:xfrm>
            <a:off x="2425912" y="1273719"/>
            <a:ext cx="3784775" cy="1035957"/>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5AF91D4-B77E-2B32-7A20-1817799721D4}"/>
              </a:ext>
            </a:extLst>
          </p:cNvPr>
          <p:cNvSpPr/>
          <p:nvPr/>
        </p:nvSpPr>
        <p:spPr>
          <a:xfrm>
            <a:off x="0" y="438150"/>
            <a:ext cx="9144000" cy="4248150"/>
          </a:xfrm>
          <a:prstGeom prst="rect">
            <a:avLst/>
          </a:prstGeom>
          <a:solidFill>
            <a:schemeClr val="tx1">
              <a:lumMod val="50000"/>
              <a:lumOff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Calibri"/>
                <a:ea typeface="+mn-ea"/>
                <a:cs typeface="+mn-cs"/>
              </a:rPr>
              <a:t>Complex Attributes</a:t>
            </a:r>
          </a:p>
        </p:txBody>
      </p:sp>
    </p:spTree>
    <p:extLst>
      <p:ext uri="{BB962C8B-B14F-4D97-AF65-F5344CB8AC3E}">
        <p14:creationId xmlns:p14="http://schemas.microsoft.com/office/powerpoint/2010/main" val="107460275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5634" name="Rectangle 2"/>
          <p:cNvSpPr>
            <a:spLocks noGrp="1" noChangeArrowheads="1"/>
          </p:cNvSpPr>
          <p:nvPr>
            <p:ph type="title"/>
          </p:nvPr>
        </p:nvSpPr>
        <p:spPr/>
        <p:txBody>
          <a:bodyPr/>
          <a:lstStyle/>
          <a:p>
            <a:pPr>
              <a:defRPr/>
            </a:pPr>
            <a:r>
              <a:rPr lang="en-US" dirty="0">
                <a:ea typeface="+mj-ea"/>
              </a:rPr>
              <a:t>Joined Types and Conditions</a:t>
            </a:r>
          </a:p>
        </p:txBody>
      </p:sp>
      <p:sp>
        <p:nvSpPr>
          <p:cNvPr id="31747" name="Rectangle 3"/>
          <p:cNvSpPr>
            <a:spLocks noGrp="1" noChangeArrowheads="1"/>
          </p:cNvSpPr>
          <p:nvPr>
            <p:ph type="body" idx="1"/>
          </p:nvPr>
        </p:nvSpPr>
        <p:spPr>
          <a:xfrm>
            <a:off x="1719264" y="829866"/>
            <a:ext cx="5577649" cy="1684734"/>
          </a:xfrm>
        </p:spPr>
        <p:txBody>
          <a:bodyPr/>
          <a:lstStyle/>
          <a:p>
            <a:r>
              <a:rPr lang="en-US" altLang="en-US" b="1" dirty="0">
                <a:solidFill>
                  <a:srgbClr val="002060"/>
                </a:solidFill>
              </a:rPr>
              <a:t>Join operations</a:t>
            </a:r>
            <a:r>
              <a:rPr lang="en-US" altLang="en-US" dirty="0">
                <a:solidFill>
                  <a:srgbClr val="002060"/>
                </a:solidFill>
              </a:rPr>
              <a:t> </a:t>
            </a:r>
            <a:r>
              <a:rPr lang="en-US" altLang="en-US" dirty="0"/>
              <a:t>take two relations and return as a result another relation.</a:t>
            </a:r>
          </a:p>
          <a:p>
            <a:r>
              <a:rPr lang="en-US" altLang="en-US" dirty="0"/>
              <a:t>These additional operations are typically used as subquery expressions in the </a:t>
            </a:r>
            <a:r>
              <a:rPr lang="en-US" altLang="en-US" b="1" dirty="0"/>
              <a:t>from </a:t>
            </a:r>
            <a:r>
              <a:rPr lang="en-US" altLang="en-US" dirty="0"/>
              <a:t>clause</a:t>
            </a:r>
          </a:p>
          <a:p>
            <a:r>
              <a:rPr lang="en-US" altLang="en-US" b="1" dirty="0">
                <a:solidFill>
                  <a:srgbClr val="002060"/>
                </a:solidFill>
              </a:rPr>
              <a:t>Join condition</a:t>
            </a:r>
            <a:r>
              <a:rPr lang="en-US" altLang="en-US" dirty="0">
                <a:solidFill>
                  <a:srgbClr val="002060"/>
                </a:solidFill>
              </a:rPr>
              <a:t> </a:t>
            </a:r>
            <a:r>
              <a:rPr lang="en-US" altLang="en-US" dirty="0"/>
              <a:t>– defines which tuples in the two relations match.</a:t>
            </a:r>
          </a:p>
          <a:p>
            <a:r>
              <a:rPr lang="en-US" altLang="en-US" b="1" dirty="0">
                <a:solidFill>
                  <a:srgbClr val="002060"/>
                </a:solidFill>
              </a:rPr>
              <a:t>Join type</a:t>
            </a:r>
            <a:r>
              <a:rPr lang="en-US" altLang="en-US" dirty="0">
                <a:solidFill>
                  <a:srgbClr val="002060"/>
                </a:solidFill>
              </a:rPr>
              <a:t> </a:t>
            </a:r>
            <a:r>
              <a:rPr lang="en-US" altLang="en-US" dirty="0"/>
              <a:t>– defines how tuples in each relation that do not match any tuple in the other relation (based on the join condition) are treated.</a:t>
            </a:r>
          </a:p>
        </p:txBody>
      </p:sp>
      <p:pic>
        <p:nvPicPr>
          <p:cNvPr id="1026" name="Picture 2" descr="C:\Users\as668\Desktop\4_07.jpg"/>
          <p:cNvPicPr>
            <a:picLocks noChangeAspect="1" noChangeArrowheads="1"/>
          </p:cNvPicPr>
          <p:nvPr/>
        </p:nvPicPr>
        <p:blipFill>
          <a:blip r:embed="rId3"/>
          <a:srcRect/>
          <a:stretch>
            <a:fillRect/>
          </a:stretch>
        </p:blipFill>
        <p:spPr bwMode="auto">
          <a:xfrm>
            <a:off x="2347752" y="2578608"/>
            <a:ext cx="3630236" cy="1025088"/>
          </a:xfrm>
          <a:prstGeom prst="rect">
            <a:avLst/>
          </a:prstGeom>
          <a:noFill/>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42" name="Rectangle 2"/>
          <p:cNvSpPr>
            <a:spLocks noGrp="1" noChangeArrowheads="1"/>
          </p:cNvSpPr>
          <p:nvPr>
            <p:ph type="title"/>
          </p:nvPr>
        </p:nvSpPr>
        <p:spPr/>
        <p:txBody>
          <a:bodyPr/>
          <a:lstStyle/>
          <a:p>
            <a:pPr>
              <a:defRPr/>
            </a:pPr>
            <a:r>
              <a:rPr lang="en-US" altLang="en-US" dirty="0">
                <a:effectLst>
                  <a:outerShdw blurRad="38100" dist="38100" dir="2700000" algn="tl">
                    <a:srgbClr val="C0C0C0"/>
                  </a:outerShdw>
                </a:effectLst>
              </a:rPr>
              <a:t>Joined Relations – Examples</a:t>
            </a:r>
            <a:endParaRPr lang="en-US" dirty="0">
              <a:ea typeface="+mj-ea"/>
            </a:endParaRPr>
          </a:p>
        </p:txBody>
      </p:sp>
      <p:sp>
        <p:nvSpPr>
          <p:cNvPr id="23555" name="Rectangle 3"/>
          <p:cNvSpPr>
            <a:spLocks noGrp="1" noChangeArrowheads="1"/>
          </p:cNvSpPr>
          <p:nvPr>
            <p:ph type="body" idx="1"/>
          </p:nvPr>
        </p:nvSpPr>
        <p:spPr>
          <a:xfrm>
            <a:off x="1719263" y="877900"/>
            <a:ext cx="5813132" cy="3657600"/>
          </a:xfrm>
        </p:spPr>
        <p:txBody>
          <a:bodyPr/>
          <a:lstStyle/>
          <a:p>
            <a:r>
              <a:rPr lang="en-US" altLang="en-US" i="1" dirty="0"/>
              <a:t>course</a:t>
            </a:r>
            <a:r>
              <a:rPr lang="en-US" altLang="en-US" b="1" dirty="0"/>
              <a:t> natural right outer join </a:t>
            </a:r>
            <a:r>
              <a:rPr lang="en-US" altLang="en-US" i="1" dirty="0" err="1"/>
              <a:t>prereq</a:t>
            </a:r>
            <a:endParaRPr lang="en-US" altLang="en-US" b="1" dirty="0"/>
          </a:p>
          <a:p>
            <a:endParaRPr lang="en-US" altLang="en-US" dirty="0"/>
          </a:p>
          <a:p>
            <a:endParaRPr lang="en-US" altLang="en-US" dirty="0"/>
          </a:p>
          <a:p>
            <a:endParaRPr lang="en-US" altLang="en-US" dirty="0"/>
          </a:p>
          <a:p>
            <a:pPr>
              <a:buNone/>
            </a:pPr>
            <a:endParaRPr lang="en-US" altLang="en-US" dirty="0"/>
          </a:p>
          <a:p>
            <a:r>
              <a:rPr lang="en-US" altLang="en-US" i="1" dirty="0"/>
              <a:t>course</a:t>
            </a:r>
            <a:r>
              <a:rPr lang="en-US" altLang="en-US" b="1" dirty="0"/>
              <a:t> full outer join </a:t>
            </a:r>
            <a:r>
              <a:rPr lang="en-US" altLang="en-US" i="1" dirty="0" err="1"/>
              <a:t>prereq</a:t>
            </a:r>
            <a:r>
              <a:rPr lang="en-US" altLang="en-US" i="1" dirty="0"/>
              <a:t> </a:t>
            </a:r>
            <a:r>
              <a:rPr lang="en-US" altLang="en-US" b="1" dirty="0"/>
              <a:t>using </a:t>
            </a:r>
            <a:r>
              <a:rPr lang="en-US" altLang="en-US" dirty="0"/>
              <a:t>(</a:t>
            </a:r>
            <a:r>
              <a:rPr lang="en-US" altLang="en-US" i="1" dirty="0" err="1"/>
              <a:t>course_id</a:t>
            </a:r>
            <a:r>
              <a:rPr lang="en-US" altLang="en-US" dirty="0"/>
              <a:t>)</a:t>
            </a:r>
          </a:p>
          <a:p>
            <a:endParaRPr lang="en-US" altLang="en-US" dirty="0"/>
          </a:p>
          <a:p>
            <a:endParaRPr lang="en-US" altLang="en-US" dirty="0"/>
          </a:p>
          <a:p>
            <a:endParaRPr lang="en-US" altLang="en-US" dirty="0"/>
          </a:p>
        </p:txBody>
      </p:sp>
      <p:pic>
        <p:nvPicPr>
          <p:cNvPr id="4" name="Picture 3"/>
          <p:cNvPicPr>
            <a:picLocks noChangeAspect="1"/>
          </p:cNvPicPr>
          <p:nvPr/>
        </p:nvPicPr>
        <p:blipFill>
          <a:blip r:embed="rId3"/>
          <a:stretch>
            <a:fillRect/>
          </a:stretch>
        </p:blipFill>
        <p:spPr>
          <a:xfrm>
            <a:off x="3017520" y="1240445"/>
            <a:ext cx="3554754" cy="851372"/>
          </a:xfrm>
          <a:prstGeom prst="rect">
            <a:avLst/>
          </a:prstGeom>
        </p:spPr>
      </p:pic>
      <p:pic>
        <p:nvPicPr>
          <p:cNvPr id="5" name="Picture 4"/>
          <p:cNvPicPr>
            <a:picLocks noChangeAspect="1"/>
          </p:cNvPicPr>
          <p:nvPr/>
        </p:nvPicPr>
        <p:blipFill>
          <a:blip r:embed="rId4"/>
          <a:stretch>
            <a:fillRect/>
          </a:stretch>
        </p:blipFill>
        <p:spPr>
          <a:xfrm>
            <a:off x="3081528" y="2586643"/>
            <a:ext cx="3348069" cy="966989"/>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42" name="Rectangle 2"/>
          <p:cNvSpPr>
            <a:spLocks noGrp="1" noChangeArrowheads="1"/>
          </p:cNvSpPr>
          <p:nvPr>
            <p:ph type="title"/>
          </p:nvPr>
        </p:nvSpPr>
        <p:spPr/>
        <p:txBody>
          <a:bodyPr/>
          <a:lstStyle/>
          <a:p>
            <a:pPr>
              <a:defRPr/>
            </a:pPr>
            <a:r>
              <a:rPr lang="en-US" altLang="en-US" dirty="0">
                <a:effectLst>
                  <a:outerShdw blurRad="38100" dist="38100" dir="2700000" algn="tl">
                    <a:srgbClr val="C0C0C0"/>
                  </a:outerShdw>
                </a:effectLst>
              </a:rPr>
              <a:t>Joined Relations – Examples </a:t>
            </a:r>
            <a:endParaRPr lang="en-US" dirty="0">
              <a:ea typeface="+mj-ea"/>
            </a:endParaRPr>
          </a:p>
        </p:txBody>
      </p:sp>
      <p:sp>
        <p:nvSpPr>
          <p:cNvPr id="23555" name="Rectangle 3"/>
          <p:cNvSpPr>
            <a:spLocks noGrp="1" noChangeArrowheads="1"/>
          </p:cNvSpPr>
          <p:nvPr>
            <p:ph type="body" idx="1"/>
          </p:nvPr>
        </p:nvSpPr>
        <p:spPr>
          <a:xfrm>
            <a:off x="1719263" y="877900"/>
            <a:ext cx="5813132" cy="3657600"/>
          </a:xfrm>
        </p:spPr>
        <p:txBody>
          <a:bodyPr/>
          <a:lstStyle/>
          <a:p>
            <a:r>
              <a:rPr lang="en-US" altLang="en-US" i="1" dirty="0"/>
              <a:t>course </a:t>
            </a:r>
            <a:r>
              <a:rPr lang="en-US" altLang="en-US" b="1" dirty="0"/>
              <a:t>inner join </a:t>
            </a:r>
            <a:r>
              <a:rPr lang="en-US" altLang="en-US" i="1" dirty="0" err="1"/>
              <a:t>prereq</a:t>
            </a:r>
            <a:r>
              <a:rPr lang="en-US" altLang="en-US" i="1" dirty="0"/>
              <a:t> </a:t>
            </a:r>
            <a:r>
              <a:rPr lang="en-US" altLang="en-US" b="1" dirty="0"/>
              <a:t>on</a:t>
            </a:r>
            <a:br>
              <a:rPr lang="en-US" altLang="en-US" b="1" dirty="0"/>
            </a:br>
            <a:r>
              <a:rPr lang="en-US" altLang="en-US" i="1" dirty="0" err="1"/>
              <a:t>course.course_id</a:t>
            </a:r>
            <a:r>
              <a:rPr lang="en-US" altLang="en-US" i="1" dirty="0"/>
              <a:t> = </a:t>
            </a:r>
            <a:r>
              <a:rPr lang="en-US" altLang="en-US" i="1" dirty="0" err="1"/>
              <a:t>prereq.course_id</a:t>
            </a:r>
            <a:endParaRPr lang="en-US" altLang="en-US" i="1" dirty="0"/>
          </a:p>
          <a:p>
            <a:endParaRPr lang="en-US" altLang="en-US" dirty="0"/>
          </a:p>
          <a:p>
            <a:endParaRPr lang="en-US" altLang="en-US" dirty="0"/>
          </a:p>
          <a:p>
            <a:pPr>
              <a:buNone/>
            </a:pPr>
            <a:endParaRPr lang="en-US" altLang="en-US" dirty="0"/>
          </a:p>
          <a:p>
            <a:r>
              <a:rPr lang="en-US" altLang="en-US" dirty="0"/>
              <a:t>What is the difference between the above, and a natural join? </a:t>
            </a:r>
          </a:p>
          <a:p>
            <a:r>
              <a:rPr lang="en-US" altLang="en-US" i="1" dirty="0"/>
              <a:t>course </a:t>
            </a:r>
            <a:r>
              <a:rPr lang="en-US" altLang="en-US" b="1" dirty="0"/>
              <a:t>left outer join</a:t>
            </a:r>
            <a:r>
              <a:rPr lang="en-US" altLang="en-US" i="1" dirty="0"/>
              <a:t> </a:t>
            </a:r>
            <a:r>
              <a:rPr lang="en-US" altLang="en-US" i="1" dirty="0" err="1"/>
              <a:t>prereq</a:t>
            </a:r>
            <a:r>
              <a:rPr lang="en-US" altLang="en-US" i="1" dirty="0"/>
              <a:t> </a:t>
            </a:r>
            <a:r>
              <a:rPr lang="en-US" altLang="en-US" b="1" dirty="0"/>
              <a:t>on</a:t>
            </a:r>
            <a:br>
              <a:rPr lang="en-US" altLang="en-US" i="1" dirty="0"/>
            </a:br>
            <a:r>
              <a:rPr lang="en-US" altLang="en-US" i="1" dirty="0" err="1"/>
              <a:t>course.course_id</a:t>
            </a:r>
            <a:r>
              <a:rPr lang="en-US" altLang="en-US" i="1" dirty="0"/>
              <a:t> = </a:t>
            </a:r>
            <a:r>
              <a:rPr lang="en-US" altLang="en-US" i="1" dirty="0" err="1"/>
              <a:t>prereq.course_id</a:t>
            </a:r>
            <a:endParaRPr lang="en-US" altLang="en-US" i="1" dirty="0"/>
          </a:p>
          <a:p>
            <a:pPr>
              <a:buNone/>
            </a:pPr>
            <a:r>
              <a:rPr lang="en-US" altLang="en-US" dirty="0"/>
              <a:t> </a:t>
            </a:r>
          </a:p>
        </p:txBody>
      </p:sp>
      <p:pic>
        <p:nvPicPr>
          <p:cNvPr id="5" name="Picture 4"/>
          <p:cNvPicPr>
            <a:picLocks noChangeAspect="1"/>
          </p:cNvPicPr>
          <p:nvPr/>
        </p:nvPicPr>
        <p:blipFill>
          <a:blip r:embed="rId3"/>
          <a:stretch>
            <a:fillRect/>
          </a:stretch>
        </p:blipFill>
        <p:spPr>
          <a:xfrm>
            <a:off x="2668547" y="1441804"/>
            <a:ext cx="4143162" cy="621743"/>
          </a:xfrm>
          <a:prstGeom prst="rect">
            <a:avLst/>
          </a:prstGeom>
        </p:spPr>
      </p:pic>
      <p:pic>
        <p:nvPicPr>
          <p:cNvPr id="6" name="Picture 5"/>
          <p:cNvPicPr>
            <a:picLocks noChangeAspect="1"/>
          </p:cNvPicPr>
          <p:nvPr/>
        </p:nvPicPr>
        <p:blipFill>
          <a:blip r:embed="rId4"/>
          <a:stretch>
            <a:fillRect/>
          </a:stretch>
        </p:blipFill>
        <p:spPr>
          <a:xfrm>
            <a:off x="2743200" y="3070219"/>
            <a:ext cx="4112367" cy="771401"/>
          </a:xfrm>
          <a:prstGeom prst="rect">
            <a:avLst/>
          </a:prstGeo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42" name="Rectangle 2"/>
          <p:cNvSpPr>
            <a:spLocks noGrp="1" noChangeArrowheads="1"/>
          </p:cNvSpPr>
          <p:nvPr>
            <p:ph type="title"/>
          </p:nvPr>
        </p:nvSpPr>
        <p:spPr/>
        <p:txBody>
          <a:bodyPr/>
          <a:lstStyle/>
          <a:p>
            <a:pPr>
              <a:defRPr/>
            </a:pPr>
            <a:r>
              <a:rPr lang="en-US" altLang="en-US" dirty="0">
                <a:effectLst>
                  <a:outerShdw blurRad="38100" dist="38100" dir="2700000" algn="tl">
                    <a:srgbClr val="C0C0C0"/>
                  </a:outerShdw>
                </a:effectLst>
              </a:rPr>
              <a:t>Joined Relations – Examples</a:t>
            </a:r>
            <a:endParaRPr lang="en-US" dirty="0">
              <a:ea typeface="+mj-ea"/>
            </a:endParaRPr>
          </a:p>
        </p:txBody>
      </p:sp>
      <p:sp>
        <p:nvSpPr>
          <p:cNvPr id="23555" name="Rectangle 3"/>
          <p:cNvSpPr>
            <a:spLocks noGrp="1" noChangeArrowheads="1"/>
          </p:cNvSpPr>
          <p:nvPr>
            <p:ph type="body" idx="1"/>
          </p:nvPr>
        </p:nvSpPr>
        <p:spPr>
          <a:xfrm>
            <a:off x="1719263" y="877900"/>
            <a:ext cx="5813132" cy="3657600"/>
          </a:xfrm>
        </p:spPr>
        <p:txBody>
          <a:bodyPr/>
          <a:lstStyle/>
          <a:p>
            <a:r>
              <a:rPr lang="en-US" altLang="en-US" i="1" dirty="0"/>
              <a:t>course</a:t>
            </a:r>
            <a:r>
              <a:rPr lang="en-US" altLang="en-US" b="1" dirty="0"/>
              <a:t> natural right outer join </a:t>
            </a:r>
            <a:r>
              <a:rPr lang="en-US" altLang="en-US" i="1" dirty="0" err="1"/>
              <a:t>prereq</a:t>
            </a:r>
            <a:endParaRPr lang="en-US" altLang="en-US" b="1" dirty="0"/>
          </a:p>
          <a:p>
            <a:endParaRPr lang="en-US" altLang="en-US" dirty="0"/>
          </a:p>
          <a:p>
            <a:endParaRPr lang="en-US" altLang="en-US" dirty="0"/>
          </a:p>
          <a:p>
            <a:endParaRPr lang="en-US" altLang="en-US" dirty="0"/>
          </a:p>
          <a:p>
            <a:pPr>
              <a:buNone/>
            </a:pPr>
            <a:endParaRPr lang="en-US" altLang="en-US" dirty="0"/>
          </a:p>
          <a:p>
            <a:r>
              <a:rPr lang="en-US" altLang="en-US" i="1" dirty="0"/>
              <a:t>course</a:t>
            </a:r>
            <a:r>
              <a:rPr lang="en-US" altLang="en-US" b="1" dirty="0"/>
              <a:t> full outer join </a:t>
            </a:r>
            <a:r>
              <a:rPr lang="en-US" altLang="en-US" i="1" dirty="0" err="1"/>
              <a:t>prereq</a:t>
            </a:r>
            <a:r>
              <a:rPr lang="en-US" altLang="en-US" i="1" dirty="0"/>
              <a:t> </a:t>
            </a:r>
            <a:r>
              <a:rPr lang="en-US" altLang="en-US" b="1" dirty="0"/>
              <a:t>using </a:t>
            </a:r>
            <a:r>
              <a:rPr lang="en-US" altLang="en-US" dirty="0"/>
              <a:t>(</a:t>
            </a:r>
            <a:r>
              <a:rPr lang="en-US" altLang="en-US" i="1" dirty="0" err="1"/>
              <a:t>course_id</a:t>
            </a:r>
            <a:r>
              <a:rPr lang="en-US" altLang="en-US" dirty="0"/>
              <a:t>)</a:t>
            </a:r>
          </a:p>
          <a:p>
            <a:endParaRPr lang="en-US" altLang="en-US" dirty="0"/>
          </a:p>
        </p:txBody>
      </p:sp>
      <p:pic>
        <p:nvPicPr>
          <p:cNvPr id="4" name="Picture 3"/>
          <p:cNvPicPr>
            <a:picLocks noChangeAspect="1"/>
          </p:cNvPicPr>
          <p:nvPr/>
        </p:nvPicPr>
        <p:blipFill>
          <a:blip r:embed="rId3"/>
          <a:stretch>
            <a:fillRect/>
          </a:stretch>
        </p:blipFill>
        <p:spPr>
          <a:xfrm>
            <a:off x="2990088" y="1242323"/>
            <a:ext cx="3571179" cy="855306"/>
          </a:xfrm>
          <a:prstGeom prst="rect">
            <a:avLst/>
          </a:prstGeom>
        </p:spPr>
      </p:pic>
      <p:pic>
        <p:nvPicPr>
          <p:cNvPr id="5" name="Picture 4"/>
          <p:cNvPicPr>
            <a:picLocks noChangeAspect="1"/>
          </p:cNvPicPr>
          <p:nvPr/>
        </p:nvPicPr>
        <p:blipFill>
          <a:blip r:embed="rId4"/>
          <a:stretch>
            <a:fillRect/>
          </a:stretch>
        </p:blipFill>
        <p:spPr>
          <a:xfrm>
            <a:off x="3081528" y="2649770"/>
            <a:ext cx="3398993" cy="981697"/>
          </a:xfrm>
          <a:prstGeom prst="rect">
            <a:avLst/>
          </a:prstGeom>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62BE46-A4C6-FE51-407D-D7D5A662952E}"/>
            </a:ext>
          </a:extLst>
        </p:cNvPr>
        <p:cNvGrpSpPr/>
        <p:nvPr/>
      </p:nvGrpSpPr>
      <p:grpSpPr>
        <a:xfrm>
          <a:off x="0" y="0"/>
          <a:ext cx="0" cy="0"/>
          <a:chOff x="0" y="0"/>
          <a:chExt cx="0" cy="0"/>
        </a:xfrm>
      </p:grpSpPr>
      <p:sp>
        <p:nvSpPr>
          <p:cNvPr id="7" name="Rectangle 6">
            <a:extLst>
              <a:ext uri="{FF2B5EF4-FFF2-40B4-BE49-F238E27FC236}">
                <a16:creationId xmlns:a16="http://schemas.microsoft.com/office/drawing/2014/main" id="{6106930F-F34C-54A7-BAF8-C6070FD8EDF6}"/>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a:extLst>
              <a:ext uri="{FF2B5EF4-FFF2-40B4-BE49-F238E27FC236}">
                <a16:creationId xmlns:a16="http://schemas.microsoft.com/office/drawing/2014/main" id="{0F93B1F6-A445-6EDA-3123-41610AC0433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a:extLst>
              <a:ext uri="{FF2B5EF4-FFF2-40B4-BE49-F238E27FC236}">
                <a16:creationId xmlns:a16="http://schemas.microsoft.com/office/drawing/2014/main" id="{D6D68A62-48A1-2128-3759-70DD7B04F97C}"/>
              </a:ext>
            </a:extLst>
          </p:cNvPr>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Introduction</a:t>
            </a:r>
            <a:endParaRPr kumimoji="0" lang="en-US" altLang="en-US" sz="16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3" name="Rectangle 2">
            <a:extLst>
              <a:ext uri="{FF2B5EF4-FFF2-40B4-BE49-F238E27FC236}">
                <a16:creationId xmlns:a16="http://schemas.microsoft.com/office/drawing/2014/main" id="{291FE700-7274-ED5A-765D-720B4B070E58}"/>
              </a:ext>
            </a:extLst>
          </p:cNvPr>
          <p:cNvSpPr/>
          <p:nvPr/>
        </p:nvSpPr>
        <p:spPr>
          <a:xfrm>
            <a:off x="0" y="438150"/>
            <a:ext cx="9144000" cy="4248150"/>
          </a:xfrm>
          <a:prstGeom prst="rect">
            <a:avLst/>
          </a:prstGeom>
          <a:solidFill>
            <a:schemeClr val="tx1">
              <a:lumMod val="50000"/>
              <a:lumOff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Calibri"/>
                <a:ea typeface="+mn-ea"/>
                <a:cs typeface="+mn-cs"/>
              </a:rPr>
              <a:t>More Fun with </a:t>
            </a:r>
            <a:r>
              <a:rPr kumimoji="0" lang="en-US" sz="3600" b="0" i="0" u="none" strike="noStrike" kern="1200" cap="none" spc="0" normalizeH="0" baseline="0" noProof="0" dirty="0" err="1">
                <a:ln>
                  <a:noFill/>
                </a:ln>
                <a:solidFill>
                  <a:prstClr val="black"/>
                </a:solidFill>
                <a:effectLst/>
                <a:uLnTx/>
                <a:uFillTx/>
                <a:latin typeface="Calibri"/>
                <a:ea typeface="+mn-ea"/>
                <a:cs typeface="+mn-cs"/>
              </a:rPr>
              <a:t>Subqueris</a:t>
            </a:r>
            <a:endParaRPr kumimoji="0" lang="en-US" sz="3600" b="0" i="0" u="none" strike="noStrike" kern="1200" cap="none" spc="0" normalizeH="0" baseline="0" noProof="0" dirty="0">
              <a:ln>
                <a:noFill/>
              </a:ln>
              <a:solidFill>
                <a:prstClr val="black"/>
              </a:solidFill>
              <a:effectLst/>
              <a:uLnTx/>
              <a:uFillTx/>
              <a:latin typeface="Calibri"/>
              <a:ea typeface="+mn-ea"/>
              <a:cs typeface="+mn-cs"/>
            </a:endParaRPr>
          </a:p>
        </p:txBody>
      </p:sp>
      <p:sp>
        <p:nvSpPr>
          <p:cNvPr id="4" name="TextBox 9">
            <a:extLst>
              <a:ext uri="{FF2B5EF4-FFF2-40B4-BE49-F238E27FC236}">
                <a16:creationId xmlns:a16="http://schemas.microsoft.com/office/drawing/2014/main" id="{DE6F63D2-0C64-6618-3F2B-A88B934D77CC}"/>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54</a:t>
            </a:fld>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COMS W4111_002_2025_1: Lecture 4: ER(3), Relational(3), SQL(3)			© Donald F. Ferguson, 2024</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73220866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532FCC-7E5B-5688-C3FB-C19B6F86E84A}"/>
            </a:ext>
          </a:extLst>
        </p:cNvPr>
        <p:cNvGrpSpPr/>
        <p:nvPr/>
      </p:nvGrpSpPr>
      <p:grpSpPr>
        <a:xfrm>
          <a:off x="0" y="0"/>
          <a:ext cx="0" cy="0"/>
          <a:chOff x="0" y="0"/>
          <a:chExt cx="0" cy="0"/>
        </a:xfrm>
      </p:grpSpPr>
      <p:sp>
        <p:nvSpPr>
          <p:cNvPr id="437250" name="Rectangle 2">
            <a:extLst>
              <a:ext uri="{FF2B5EF4-FFF2-40B4-BE49-F238E27FC236}">
                <a16:creationId xmlns:a16="http://schemas.microsoft.com/office/drawing/2014/main" id="{8734E1D1-C48A-32A9-5604-2BC5653D7F27}"/>
              </a:ext>
            </a:extLst>
          </p:cNvPr>
          <p:cNvSpPr>
            <a:spLocks noGrp="1" noChangeArrowheads="1"/>
          </p:cNvSpPr>
          <p:nvPr>
            <p:ph type="title"/>
          </p:nvPr>
        </p:nvSpPr>
        <p:spPr/>
        <p:txBody>
          <a:bodyPr/>
          <a:lstStyle/>
          <a:p>
            <a:r>
              <a:rPr lang="en-US" altLang="en-US" dirty="0"/>
              <a:t>Nested Subqueries</a:t>
            </a:r>
          </a:p>
        </p:txBody>
      </p:sp>
      <p:sp>
        <p:nvSpPr>
          <p:cNvPr id="41986" name="Rectangle 3">
            <a:extLst>
              <a:ext uri="{FF2B5EF4-FFF2-40B4-BE49-F238E27FC236}">
                <a16:creationId xmlns:a16="http://schemas.microsoft.com/office/drawing/2014/main" id="{C78784B6-E99B-D764-83F5-54B9F200F158}"/>
              </a:ext>
            </a:extLst>
          </p:cNvPr>
          <p:cNvSpPr>
            <a:spLocks noGrp="1" noChangeArrowheads="1"/>
          </p:cNvSpPr>
          <p:nvPr>
            <p:ph type="body" idx="1"/>
          </p:nvPr>
        </p:nvSpPr>
        <p:spPr>
          <a:xfrm>
            <a:off x="285319" y="888966"/>
            <a:ext cx="5742419" cy="3691556"/>
          </a:xfrm>
        </p:spPr>
        <p:txBody>
          <a:bodyPr/>
          <a:lstStyle/>
          <a:p>
            <a:r>
              <a:rPr lang="en-US" altLang="en-US" dirty="0"/>
              <a:t>SQL provides a mechanism for the nesting of subqueries. A </a:t>
            </a:r>
            <a:r>
              <a:rPr lang="en-US" altLang="en-US" b="1" dirty="0">
                <a:solidFill>
                  <a:srgbClr val="002060"/>
                </a:solidFill>
              </a:rPr>
              <a:t>subquery</a:t>
            </a:r>
            <a:r>
              <a:rPr lang="en-US" altLang="en-US" dirty="0"/>
              <a:t> is a </a:t>
            </a:r>
            <a:r>
              <a:rPr lang="en-US" altLang="en-US" b="1" dirty="0"/>
              <a:t>select-from-where</a:t>
            </a:r>
            <a:r>
              <a:rPr lang="en-US" altLang="en-US" dirty="0"/>
              <a:t> expression that is nested within another query.</a:t>
            </a:r>
          </a:p>
          <a:p>
            <a:r>
              <a:rPr lang="en-US" altLang="en-US" dirty="0"/>
              <a:t>The nesting can be done in the following SQL query</a:t>
            </a:r>
            <a:br>
              <a:rPr lang="en-US" altLang="en-US" dirty="0"/>
            </a:br>
            <a:br>
              <a:rPr lang="en-US" altLang="en-US" dirty="0"/>
            </a:br>
            <a:r>
              <a:rPr lang="en-US" altLang="en-US" dirty="0"/>
              <a:t>	</a:t>
            </a:r>
            <a:r>
              <a:rPr lang="en-US" altLang="en-US" b="1" dirty="0"/>
              <a:t>select </a:t>
            </a:r>
            <a:r>
              <a:rPr lang="en-US" altLang="en-US" i="1" dirty="0"/>
              <a:t>A</a:t>
            </a:r>
            <a:r>
              <a:rPr lang="en-US" altLang="en-US" baseline="-25000" dirty="0"/>
              <a:t>1</a:t>
            </a:r>
            <a:r>
              <a:rPr lang="en-US" altLang="en-US" dirty="0"/>
              <a:t>, </a:t>
            </a:r>
            <a:r>
              <a:rPr lang="en-US" altLang="en-US" i="1" dirty="0"/>
              <a:t>A</a:t>
            </a:r>
            <a:r>
              <a:rPr lang="en-US" altLang="en-US" baseline="-25000" dirty="0"/>
              <a:t>2</a:t>
            </a:r>
            <a:r>
              <a:rPr lang="en-US" altLang="en-US" dirty="0"/>
              <a:t>, ..., </a:t>
            </a:r>
            <a:r>
              <a:rPr lang="en-US" altLang="en-US" i="1" dirty="0"/>
              <a:t>A</a:t>
            </a:r>
            <a:r>
              <a:rPr lang="en-US" altLang="en-US" i="1" baseline="-25000" dirty="0"/>
              <a:t>n</a:t>
            </a:r>
            <a:br>
              <a:rPr lang="en-US" altLang="en-US" dirty="0"/>
            </a:br>
            <a:r>
              <a:rPr lang="en-US" altLang="en-US" dirty="0"/>
              <a:t>	</a:t>
            </a:r>
            <a:r>
              <a:rPr lang="en-US" altLang="en-US" b="1" dirty="0"/>
              <a:t>from</a:t>
            </a:r>
            <a:r>
              <a:rPr lang="en-US" altLang="en-US" dirty="0"/>
              <a:t> </a:t>
            </a:r>
            <a:r>
              <a:rPr lang="en-US" altLang="en-US" i="1" dirty="0"/>
              <a:t>r</a:t>
            </a:r>
            <a:r>
              <a:rPr lang="en-US" altLang="en-US" baseline="-25000" dirty="0"/>
              <a:t>1</a:t>
            </a:r>
            <a:r>
              <a:rPr lang="en-US" altLang="en-US" dirty="0"/>
              <a:t>, </a:t>
            </a:r>
            <a:r>
              <a:rPr lang="en-US" altLang="en-US" i="1" dirty="0"/>
              <a:t>r</a:t>
            </a:r>
            <a:r>
              <a:rPr lang="en-US" altLang="en-US" baseline="-25000" dirty="0"/>
              <a:t>2</a:t>
            </a:r>
            <a:r>
              <a:rPr lang="en-US" altLang="en-US" dirty="0"/>
              <a:t>, ..., </a:t>
            </a:r>
            <a:r>
              <a:rPr lang="en-US" altLang="en-US" i="1" dirty="0" err="1"/>
              <a:t>r</a:t>
            </a:r>
            <a:r>
              <a:rPr lang="en-US" altLang="en-US" i="1" baseline="-25000" dirty="0" err="1"/>
              <a:t>m</a:t>
            </a:r>
            <a:br>
              <a:rPr lang="en-US" altLang="en-US" dirty="0"/>
            </a:br>
            <a:r>
              <a:rPr lang="en-US" altLang="en-US" dirty="0"/>
              <a:t>	</a:t>
            </a:r>
            <a:r>
              <a:rPr lang="en-US" altLang="en-US" b="1" dirty="0"/>
              <a:t>where </a:t>
            </a:r>
            <a:r>
              <a:rPr lang="en-US" altLang="en-US" i="1" dirty="0"/>
              <a:t>P</a:t>
            </a:r>
          </a:p>
          <a:p>
            <a:pPr>
              <a:buFont typeface="Monotype Sorts" charset="2"/>
              <a:buNone/>
            </a:pPr>
            <a:r>
              <a:rPr lang="en-US" altLang="en-US" sz="600" i="1" dirty="0"/>
              <a:t> </a:t>
            </a:r>
            <a:br>
              <a:rPr lang="en-US" altLang="en-US" i="1" dirty="0"/>
            </a:br>
            <a:r>
              <a:rPr lang="en-US" altLang="en-US" dirty="0"/>
              <a:t>as follows:</a:t>
            </a:r>
          </a:p>
          <a:p>
            <a:pPr lvl="1"/>
            <a:r>
              <a:rPr lang="en-US" altLang="en-US" b="1" dirty="0"/>
              <a:t>From clause: </a:t>
            </a:r>
            <a:r>
              <a:rPr lang="en-US" altLang="en-US" i="1" dirty="0" err="1"/>
              <a:t>r</a:t>
            </a:r>
            <a:r>
              <a:rPr lang="en-US" altLang="en-US" i="1" baseline="-25000" dirty="0" err="1"/>
              <a:t>i</a:t>
            </a:r>
            <a:r>
              <a:rPr lang="en-US" altLang="en-US" i="1" baseline="-25000" dirty="0"/>
              <a:t> </a:t>
            </a:r>
            <a:r>
              <a:rPr lang="en-US" altLang="en-US" dirty="0"/>
              <a:t> can be replaced by any valid subquery</a:t>
            </a:r>
          </a:p>
          <a:p>
            <a:pPr lvl="1"/>
            <a:r>
              <a:rPr lang="en-US" altLang="en-US" b="1" dirty="0"/>
              <a:t>Where clause: </a:t>
            </a:r>
            <a:r>
              <a:rPr lang="en-US" altLang="en-US" i="1" dirty="0"/>
              <a:t>P</a:t>
            </a:r>
            <a:r>
              <a:rPr lang="en-US" altLang="en-US" dirty="0"/>
              <a:t> can be replaced with an expression of the form:</a:t>
            </a:r>
          </a:p>
          <a:p>
            <a:pPr lvl="1">
              <a:buFont typeface="Monotype Sorts" charset="2"/>
              <a:buNone/>
            </a:pPr>
            <a:r>
              <a:rPr lang="en-US" altLang="en-US" dirty="0"/>
              <a:t>                </a:t>
            </a:r>
            <a:r>
              <a:rPr lang="en-US" altLang="en-US" i="1" dirty="0"/>
              <a:t>B</a:t>
            </a:r>
            <a:r>
              <a:rPr lang="en-US" altLang="en-US" dirty="0"/>
              <a:t> &lt;operation&gt; (subquery)</a:t>
            </a:r>
          </a:p>
          <a:p>
            <a:pPr lvl="1">
              <a:buFont typeface="Monotype Sorts" charset="2"/>
              <a:buNone/>
            </a:pPr>
            <a:r>
              <a:rPr lang="en-US" altLang="en-US" dirty="0"/>
              <a:t>     </a:t>
            </a:r>
            <a:r>
              <a:rPr lang="en-US" altLang="en-US" i="1" dirty="0">
                <a:solidFill>
                  <a:srgbClr val="FF0000"/>
                </a:solidFill>
              </a:rPr>
              <a:t>B</a:t>
            </a:r>
            <a:r>
              <a:rPr lang="en-US" altLang="en-US" dirty="0">
                <a:solidFill>
                  <a:srgbClr val="FF0000"/>
                </a:solidFill>
              </a:rPr>
              <a:t> is an attribute and &lt;operation&gt; to be defined later.</a:t>
            </a:r>
          </a:p>
          <a:p>
            <a:pPr lvl="1"/>
            <a:r>
              <a:rPr lang="en-US" altLang="en-US" b="1" dirty="0"/>
              <a:t>Select clause: </a:t>
            </a:r>
          </a:p>
          <a:p>
            <a:pPr marL="642938" lvl="2" indent="0">
              <a:buNone/>
            </a:pPr>
            <a:r>
              <a:rPr lang="en-US" altLang="en-US" i="1" dirty="0"/>
              <a:t>A</a:t>
            </a:r>
            <a:r>
              <a:rPr lang="en-US" altLang="en-US" i="1" baseline="-25000" dirty="0"/>
              <a:t>i   </a:t>
            </a:r>
            <a:r>
              <a:rPr lang="en-US" altLang="en-US" dirty="0"/>
              <a:t>can be replaced be a subquery that generates a single value.</a:t>
            </a:r>
          </a:p>
        </p:txBody>
      </p:sp>
      <p:sp>
        <p:nvSpPr>
          <p:cNvPr id="3" name="TextBox 2">
            <a:extLst>
              <a:ext uri="{FF2B5EF4-FFF2-40B4-BE49-F238E27FC236}">
                <a16:creationId xmlns:a16="http://schemas.microsoft.com/office/drawing/2014/main" id="{4EF02D99-A212-2F55-20F8-6D84C3DD1ECA}"/>
              </a:ext>
            </a:extLst>
          </p:cNvPr>
          <p:cNvSpPr txBox="1"/>
          <p:nvPr/>
        </p:nvSpPr>
        <p:spPr>
          <a:xfrm>
            <a:off x="5562600" y="3181350"/>
            <a:ext cx="3508461" cy="1569660"/>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Note:</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This is a little cryptic.</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I think I know what they mean.</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There are some operations we</a:t>
            </a:r>
            <a:b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b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will see later in the material,</a:t>
            </a:r>
            <a:b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br>
            <a:r>
              <a:rPr kumimoji="0" lang="en-US" sz="1600" b="0" i="0" u="none" strike="noStrike" kern="1200" cap="none" spc="0" normalizeH="0" baseline="0" noProof="0" dirty="0" err="1">
                <a:ln>
                  <a:noFill/>
                </a:ln>
                <a:solidFill>
                  <a:srgbClr val="FF0000"/>
                </a:solidFill>
                <a:effectLst/>
                <a:uLnTx/>
                <a:uFillTx/>
                <a:latin typeface="Calibri" charset="0"/>
                <a:ea typeface="ＭＳ Ｐゴシック" charset="-128"/>
                <a:cs typeface="+mn-cs"/>
              </a:rPr>
              <a:t>e.g</a:t>
            </a: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 IN, EXISTS, ... ...</a:t>
            </a:r>
          </a:p>
        </p:txBody>
      </p:sp>
    </p:spTree>
    <p:extLst>
      <p:ext uri="{BB962C8B-B14F-4D97-AF65-F5344CB8AC3E}">
        <p14:creationId xmlns:p14="http://schemas.microsoft.com/office/powerpoint/2010/main" val="418366034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F0C8C9-AA0D-0C47-6AD8-63392F8CF631}"/>
            </a:ext>
          </a:extLst>
        </p:cNvPr>
        <p:cNvGrpSpPr/>
        <p:nvPr/>
      </p:nvGrpSpPr>
      <p:grpSpPr>
        <a:xfrm>
          <a:off x="0" y="0"/>
          <a:ext cx="0" cy="0"/>
          <a:chOff x="0" y="0"/>
          <a:chExt cx="0" cy="0"/>
        </a:xfrm>
      </p:grpSpPr>
      <p:sp>
        <p:nvSpPr>
          <p:cNvPr id="458754" name="Rectangle 2">
            <a:extLst>
              <a:ext uri="{FF2B5EF4-FFF2-40B4-BE49-F238E27FC236}">
                <a16:creationId xmlns:a16="http://schemas.microsoft.com/office/drawing/2014/main" id="{99D23A38-C1DC-EA83-0AA8-D4FBC4C1D0A9}"/>
              </a:ext>
            </a:extLst>
          </p:cNvPr>
          <p:cNvSpPr>
            <a:spLocks noGrp="1" noChangeArrowheads="1"/>
          </p:cNvSpPr>
          <p:nvPr>
            <p:ph type="title"/>
          </p:nvPr>
        </p:nvSpPr>
        <p:spPr/>
        <p:txBody>
          <a:bodyPr/>
          <a:lstStyle/>
          <a:p>
            <a:r>
              <a:rPr lang="en-US" altLang="en-US" dirty="0"/>
              <a:t>Subqueries in the Form Clause</a:t>
            </a:r>
          </a:p>
        </p:txBody>
      </p:sp>
      <p:sp>
        <p:nvSpPr>
          <p:cNvPr id="44034" name="Rectangle 3">
            <a:extLst>
              <a:ext uri="{FF2B5EF4-FFF2-40B4-BE49-F238E27FC236}">
                <a16:creationId xmlns:a16="http://schemas.microsoft.com/office/drawing/2014/main" id="{EFDD21BD-58AC-7DD8-AA9F-43A750D2B6F0}"/>
              </a:ext>
            </a:extLst>
          </p:cNvPr>
          <p:cNvSpPr>
            <a:spLocks noGrp="1" noChangeArrowheads="1"/>
          </p:cNvSpPr>
          <p:nvPr>
            <p:ph type="body" idx="1"/>
          </p:nvPr>
        </p:nvSpPr>
        <p:spPr>
          <a:xfrm>
            <a:off x="1719263" y="802434"/>
            <a:ext cx="5582621" cy="3657600"/>
          </a:xfrm>
        </p:spPr>
        <p:txBody>
          <a:bodyPr/>
          <a:lstStyle/>
          <a:p>
            <a:pPr>
              <a:tabLst>
                <a:tab pos="859631" algn="l"/>
                <a:tab pos="1206104" algn="l"/>
                <a:tab pos="1283494" algn="l"/>
              </a:tabLst>
            </a:pPr>
            <a:r>
              <a:rPr lang="en-US" altLang="en-US" dirty="0"/>
              <a:t>SQL allows a subquery expression to be used in the </a:t>
            </a:r>
            <a:r>
              <a:rPr lang="en-US" altLang="en-US" b="1" dirty="0"/>
              <a:t>from </a:t>
            </a:r>
            <a:r>
              <a:rPr lang="en-US" altLang="en-US" dirty="0"/>
              <a:t>clause</a:t>
            </a:r>
          </a:p>
          <a:p>
            <a:pPr>
              <a:tabLst>
                <a:tab pos="859631" algn="l"/>
                <a:tab pos="1206104" algn="l"/>
                <a:tab pos="1283494" algn="l"/>
              </a:tabLst>
            </a:pPr>
            <a:r>
              <a:rPr lang="en-US" altLang="en-US" dirty="0"/>
              <a:t>Find the average instructors’ salaries of those departments where the average salary is greater than $42,000.”</a:t>
            </a:r>
          </a:p>
          <a:p>
            <a:pPr lvl="1">
              <a:buNone/>
              <a:tabLst>
                <a:tab pos="859631" algn="l"/>
                <a:tab pos="1206104" algn="l"/>
                <a:tab pos="1283494" algn="l"/>
              </a:tabLst>
            </a:pPr>
            <a:r>
              <a:rPr lang="en-US" altLang="en-US" b="1" dirty="0"/>
              <a:t>     select </a:t>
            </a:r>
            <a:r>
              <a:rPr lang="en-US" altLang="en-US" i="1" dirty="0"/>
              <a:t>dept_name</a:t>
            </a:r>
            <a:r>
              <a:rPr lang="en-US" altLang="en-US" dirty="0"/>
              <a:t>, </a:t>
            </a:r>
            <a:r>
              <a:rPr lang="en-US" altLang="en-US" i="1" dirty="0" err="1"/>
              <a:t>avg_salary</a:t>
            </a:r>
            <a:br>
              <a:rPr lang="en-US" altLang="en-US" i="1" dirty="0"/>
            </a:br>
            <a:r>
              <a:rPr lang="en-US" altLang="en-US" b="1" dirty="0"/>
              <a:t>from </a:t>
            </a:r>
            <a:r>
              <a:rPr lang="en-US" altLang="en-US" dirty="0"/>
              <a:t>( </a:t>
            </a:r>
            <a:r>
              <a:rPr lang="en-US" altLang="en-US" b="1" dirty="0"/>
              <a:t>select </a:t>
            </a:r>
            <a:r>
              <a:rPr lang="en-US" altLang="en-US" i="1" dirty="0"/>
              <a:t>dept_name</a:t>
            </a:r>
            <a:r>
              <a:rPr lang="en-US" altLang="en-US" dirty="0"/>
              <a:t>, </a:t>
            </a:r>
            <a:r>
              <a:rPr lang="en-US" altLang="en-US" b="1" dirty="0" err="1"/>
              <a:t>avg</a:t>
            </a:r>
            <a:r>
              <a:rPr lang="en-US" altLang="en-US" b="1" dirty="0"/>
              <a:t> </a:t>
            </a:r>
            <a:r>
              <a:rPr lang="en-US" altLang="en-US" dirty="0"/>
              <a:t>(</a:t>
            </a:r>
            <a:r>
              <a:rPr lang="en-US" altLang="en-US" i="1" dirty="0"/>
              <a:t>salary</a:t>
            </a:r>
            <a:r>
              <a:rPr lang="en-US" altLang="en-US" dirty="0"/>
              <a:t>) </a:t>
            </a:r>
            <a:r>
              <a:rPr lang="en-US" altLang="en-US" b="1" dirty="0"/>
              <a:t>as </a:t>
            </a:r>
            <a:r>
              <a:rPr lang="en-US" altLang="en-US" i="1" dirty="0" err="1"/>
              <a:t>avg_salary</a:t>
            </a:r>
            <a:br>
              <a:rPr lang="en-US" altLang="en-US" i="1" dirty="0"/>
            </a:br>
            <a:r>
              <a:rPr lang="en-US" altLang="en-US" i="1" dirty="0"/>
              <a:t>           </a:t>
            </a:r>
            <a:r>
              <a:rPr lang="en-US" altLang="en-US" b="1" dirty="0"/>
              <a:t>from </a:t>
            </a:r>
            <a:r>
              <a:rPr lang="en-US" altLang="en-US" i="1" dirty="0"/>
              <a:t>instructor</a:t>
            </a:r>
            <a:br>
              <a:rPr lang="en-US" altLang="en-US" i="1" dirty="0"/>
            </a:br>
            <a:r>
              <a:rPr lang="en-US" altLang="en-US" i="1" dirty="0"/>
              <a:t>           </a:t>
            </a:r>
            <a:r>
              <a:rPr lang="en-US" altLang="en-US" b="1" dirty="0"/>
              <a:t>group by </a:t>
            </a:r>
            <a:r>
              <a:rPr lang="en-US" altLang="en-US" i="1" dirty="0"/>
              <a:t>dept_name</a:t>
            </a:r>
            <a:r>
              <a:rPr lang="en-US" altLang="en-US" dirty="0"/>
              <a:t>)</a:t>
            </a:r>
            <a:br>
              <a:rPr lang="en-US" altLang="en-US" dirty="0"/>
            </a:br>
            <a:r>
              <a:rPr lang="en-US" altLang="en-US" b="1" dirty="0"/>
              <a:t>where </a:t>
            </a:r>
            <a:r>
              <a:rPr lang="en-US" altLang="en-US" i="1" dirty="0" err="1"/>
              <a:t>avg_salary</a:t>
            </a:r>
            <a:r>
              <a:rPr lang="en-US" altLang="en-US" i="1" dirty="0"/>
              <a:t> </a:t>
            </a:r>
            <a:r>
              <a:rPr lang="en-US" altLang="en-US" dirty="0"/>
              <a:t>&gt; 42000;</a:t>
            </a:r>
          </a:p>
          <a:p>
            <a:pPr>
              <a:tabLst>
                <a:tab pos="859631" algn="l"/>
                <a:tab pos="1206104" algn="l"/>
                <a:tab pos="1283494" algn="l"/>
              </a:tabLst>
            </a:pPr>
            <a:r>
              <a:rPr lang="en-US" altLang="en-US" dirty="0"/>
              <a:t>Note that we do not need to use the </a:t>
            </a:r>
            <a:r>
              <a:rPr lang="en-US" altLang="en-US" b="1" dirty="0"/>
              <a:t>having </a:t>
            </a:r>
            <a:r>
              <a:rPr lang="en-US" altLang="en-US" dirty="0"/>
              <a:t>clause</a:t>
            </a:r>
          </a:p>
          <a:p>
            <a:pPr>
              <a:tabLst>
                <a:tab pos="859631" algn="l"/>
                <a:tab pos="1206104" algn="l"/>
                <a:tab pos="1283494" algn="l"/>
              </a:tabLst>
            </a:pPr>
            <a:r>
              <a:rPr lang="en-US" altLang="en-US" dirty="0"/>
              <a:t>Another way to write above query</a:t>
            </a:r>
          </a:p>
          <a:p>
            <a:pPr marL="0" indent="0">
              <a:buNone/>
              <a:tabLst>
                <a:tab pos="859631" algn="l"/>
                <a:tab pos="1206104" algn="l"/>
                <a:tab pos="1283494" algn="l"/>
              </a:tabLst>
            </a:pPr>
            <a:r>
              <a:rPr lang="en-US" altLang="en-US" sz="600" dirty="0"/>
              <a:t> </a:t>
            </a:r>
          </a:p>
          <a:p>
            <a:pPr lvl="1">
              <a:spcBef>
                <a:spcPts val="0"/>
              </a:spcBef>
              <a:buNone/>
              <a:tabLst>
                <a:tab pos="859631" algn="l"/>
                <a:tab pos="1206104" algn="l"/>
                <a:tab pos="1283494" algn="l"/>
              </a:tabLst>
            </a:pPr>
            <a:r>
              <a:rPr lang="en-US" altLang="en-US" b="1" dirty="0"/>
              <a:t>     select </a:t>
            </a:r>
            <a:r>
              <a:rPr lang="en-US" altLang="en-US" i="1" dirty="0"/>
              <a:t>dept_name</a:t>
            </a:r>
            <a:r>
              <a:rPr lang="en-US" altLang="en-US" dirty="0"/>
              <a:t>, </a:t>
            </a:r>
            <a:r>
              <a:rPr lang="en-US" altLang="en-US" i="1" dirty="0" err="1"/>
              <a:t>avg_salary</a:t>
            </a:r>
            <a:br>
              <a:rPr lang="en-US" altLang="en-US" i="1" dirty="0"/>
            </a:br>
            <a:r>
              <a:rPr lang="en-US" altLang="en-US" b="1" dirty="0"/>
              <a:t>from </a:t>
            </a:r>
            <a:r>
              <a:rPr lang="en-US" altLang="en-US" dirty="0"/>
              <a:t>( </a:t>
            </a:r>
            <a:r>
              <a:rPr lang="en-US" altLang="en-US" b="1" dirty="0"/>
              <a:t>select </a:t>
            </a:r>
            <a:r>
              <a:rPr lang="en-US" altLang="en-US" i="1" dirty="0"/>
              <a:t>dept_name</a:t>
            </a:r>
            <a:r>
              <a:rPr lang="en-US" altLang="en-US" dirty="0"/>
              <a:t>, </a:t>
            </a:r>
            <a:r>
              <a:rPr lang="en-US" altLang="en-US" b="1" dirty="0" err="1"/>
              <a:t>avg</a:t>
            </a:r>
            <a:r>
              <a:rPr lang="en-US" altLang="en-US" b="1" dirty="0"/>
              <a:t> </a:t>
            </a:r>
            <a:r>
              <a:rPr lang="en-US" altLang="en-US" dirty="0"/>
              <a:t>(</a:t>
            </a:r>
            <a:r>
              <a:rPr lang="en-US" altLang="en-US" i="1" dirty="0"/>
              <a:t>salary</a:t>
            </a:r>
            <a:r>
              <a:rPr lang="en-US" altLang="en-US" dirty="0"/>
              <a:t>) </a:t>
            </a:r>
            <a:br>
              <a:rPr lang="en-US" altLang="en-US" i="1" dirty="0"/>
            </a:br>
            <a:r>
              <a:rPr lang="en-US" altLang="en-US" i="1" dirty="0"/>
              <a:t>           </a:t>
            </a:r>
            <a:r>
              <a:rPr lang="en-US" altLang="en-US" b="1" dirty="0"/>
              <a:t>from </a:t>
            </a:r>
            <a:r>
              <a:rPr lang="en-US" altLang="en-US" i="1" dirty="0"/>
              <a:t>instructor</a:t>
            </a:r>
            <a:br>
              <a:rPr lang="en-US" altLang="en-US" i="1" dirty="0"/>
            </a:br>
            <a:r>
              <a:rPr lang="en-US" altLang="en-US" i="1" dirty="0"/>
              <a:t>           </a:t>
            </a:r>
            <a:r>
              <a:rPr lang="en-US" altLang="en-US" b="1" dirty="0"/>
              <a:t>group by </a:t>
            </a:r>
            <a:r>
              <a:rPr lang="en-US" altLang="en-US" i="1" dirty="0"/>
              <a:t>dept_name</a:t>
            </a:r>
            <a:r>
              <a:rPr lang="en-US" altLang="en-US" dirty="0"/>
              <a:t>) </a:t>
            </a:r>
          </a:p>
          <a:p>
            <a:pPr lvl="1">
              <a:spcBef>
                <a:spcPts val="0"/>
              </a:spcBef>
              <a:buNone/>
              <a:tabLst>
                <a:tab pos="859631" algn="l"/>
                <a:tab pos="1206104" algn="l"/>
                <a:tab pos="1283494" algn="l"/>
              </a:tabLst>
            </a:pPr>
            <a:r>
              <a:rPr lang="en-US" altLang="en-US" b="1" dirty="0"/>
              <a:t>                as </a:t>
            </a:r>
            <a:r>
              <a:rPr lang="en-US" altLang="en-US" i="1" dirty="0" err="1"/>
              <a:t>dept_avg</a:t>
            </a:r>
            <a:r>
              <a:rPr lang="en-US" altLang="en-US" i="1" dirty="0"/>
              <a:t> </a:t>
            </a:r>
            <a:r>
              <a:rPr lang="en-US" altLang="en-US" dirty="0"/>
              <a:t>(</a:t>
            </a:r>
            <a:r>
              <a:rPr lang="en-US" altLang="en-US" i="1" dirty="0"/>
              <a:t>dept_name</a:t>
            </a:r>
            <a:r>
              <a:rPr lang="en-US" altLang="en-US" dirty="0"/>
              <a:t>, </a:t>
            </a:r>
            <a:r>
              <a:rPr lang="en-US" altLang="en-US" i="1" dirty="0" err="1"/>
              <a:t>avg_salary</a:t>
            </a:r>
            <a:r>
              <a:rPr lang="en-US" altLang="en-US" dirty="0"/>
              <a:t>)</a:t>
            </a:r>
          </a:p>
          <a:p>
            <a:pPr lvl="1">
              <a:spcBef>
                <a:spcPts val="0"/>
              </a:spcBef>
              <a:buNone/>
              <a:tabLst>
                <a:tab pos="859631" algn="l"/>
                <a:tab pos="1206104" algn="l"/>
                <a:tab pos="1283494" algn="l"/>
              </a:tabLst>
            </a:pPr>
            <a:r>
              <a:rPr lang="en-US" altLang="en-US" b="1" dirty="0"/>
              <a:t>    where </a:t>
            </a:r>
            <a:r>
              <a:rPr lang="en-US" altLang="en-US" i="1" dirty="0" err="1"/>
              <a:t>avg_salary</a:t>
            </a:r>
            <a:r>
              <a:rPr lang="en-US" altLang="en-US" i="1" dirty="0"/>
              <a:t> </a:t>
            </a:r>
            <a:r>
              <a:rPr lang="en-US" altLang="en-US" dirty="0"/>
              <a:t>&gt; 42000;</a:t>
            </a:r>
          </a:p>
          <a:p>
            <a:pPr>
              <a:tabLst>
                <a:tab pos="859631" algn="l"/>
                <a:tab pos="1206104" algn="l"/>
                <a:tab pos="1283494" algn="l"/>
              </a:tabLst>
            </a:pPr>
            <a:endParaRPr lang="en-US" altLang="en-US" dirty="0"/>
          </a:p>
          <a:p>
            <a:pPr>
              <a:buNone/>
              <a:tabLst>
                <a:tab pos="859631" algn="l"/>
                <a:tab pos="1206104" algn="l"/>
                <a:tab pos="1283494" algn="l"/>
              </a:tabLst>
            </a:pPr>
            <a:endParaRPr lang="en-US" altLang="en-US" dirty="0"/>
          </a:p>
        </p:txBody>
      </p:sp>
    </p:spTree>
    <p:extLst>
      <p:ext uri="{BB962C8B-B14F-4D97-AF65-F5344CB8AC3E}">
        <p14:creationId xmlns:p14="http://schemas.microsoft.com/office/powerpoint/2010/main" val="222071205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8AD006-1CAF-E87B-E111-8815EA1D80AB}"/>
            </a:ext>
          </a:extLst>
        </p:cNvPr>
        <p:cNvGrpSpPr/>
        <p:nvPr/>
      </p:nvGrpSpPr>
      <p:grpSpPr>
        <a:xfrm>
          <a:off x="0" y="0"/>
          <a:ext cx="0" cy="0"/>
          <a:chOff x="0" y="0"/>
          <a:chExt cx="0" cy="0"/>
        </a:xfrm>
      </p:grpSpPr>
      <p:sp>
        <p:nvSpPr>
          <p:cNvPr id="561154" name="Rectangle 2">
            <a:extLst>
              <a:ext uri="{FF2B5EF4-FFF2-40B4-BE49-F238E27FC236}">
                <a16:creationId xmlns:a16="http://schemas.microsoft.com/office/drawing/2014/main" id="{44A52180-8C99-CD87-2067-64703271E722}"/>
              </a:ext>
            </a:extLst>
          </p:cNvPr>
          <p:cNvSpPr>
            <a:spLocks noGrp="1" noChangeArrowheads="1"/>
          </p:cNvSpPr>
          <p:nvPr>
            <p:ph type="title"/>
          </p:nvPr>
        </p:nvSpPr>
        <p:spPr/>
        <p:txBody>
          <a:bodyPr/>
          <a:lstStyle/>
          <a:p>
            <a:r>
              <a:rPr lang="en-US" altLang="en-US" dirty="0"/>
              <a:t>Scalar Subquery</a:t>
            </a:r>
          </a:p>
        </p:txBody>
      </p:sp>
      <p:sp>
        <p:nvSpPr>
          <p:cNvPr id="60418" name="Rectangle 3">
            <a:extLst>
              <a:ext uri="{FF2B5EF4-FFF2-40B4-BE49-F238E27FC236}">
                <a16:creationId xmlns:a16="http://schemas.microsoft.com/office/drawing/2014/main" id="{5D1F58B7-EBAA-AC10-8A77-12590B1B6B5D}"/>
              </a:ext>
            </a:extLst>
          </p:cNvPr>
          <p:cNvSpPr>
            <a:spLocks noGrp="1" noChangeArrowheads="1"/>
          </p:cNvSpPr>
          <p:nvPr>
            <p:ph type="body" idx="1"/>
          </p:nvPr>
        </p:nvSpPr>
        <p:spPr>
          <a:xfrm>
            <a:off x="1719262" y="820342"/>
            <a:ext cx="5659946" cy="3541347"/>
          </a:xfrm>
        </p:spPr>
        <p:txBody>
          <a:bodyPr/>
          <a:lstStyle/>
          <a:p>
            <a:r>
              <a:rPr lang="en-US" altLang="en-US" dirty="0"/>
              <a:t>Scalar subquery is one which is used where a single value is expected</a:t>
            </a:r>
          </a:p>
          <a:p>
            <a:r>
              <a:rPr lang="en-US" altLang="en-US" dirty="0"/>
              <a:t>List all departments along with the number of instructors in each department</a:t>
            </a:r>
          </a:p>
          <a:p>
            <a:pPr>
              <a:buFont typeface="Monotype Sorts" charset="2"/>
              <a:buNone/>
            </a:pPr>
            <a:r>
              <a:rPr lang="en-US" altLang="en-US" b="1" dirty="0"/>
              <a:t>	select </a:t>
            </a:r>
            <a:r>
              <a:rPr lang="en-US" altLang="en-US" i="1" dirty="0"/>
              <a:t>dept_name</a:t>
            </a:r>
            <a:r>
              <a:rPr lang="en-US" altLang="en-US" dirty="0"/>
              <a:t>, </a:t>
            </a:r>
            <a:br>
              <a:rPr lang="en-US" altLang="en-US" dirty="0"/>
            </a:br>
            <a:r>
              <a:rPr lang="en-US" altLang="en-US" dirty="0"/>
              <a:t>             ( </a:t>
            </a:r>
            <a:r>
              <a:rPr lang="en-US" altLang="en-US" b="1" dirty="0"/>
              <a:t>select count</a:t>
            </a:r>
            <a:r>
              <a:rPr lang="en-US" altLang="en-US" dirty="0"/>
              <a:t>(*) </a:t>
            </a:r>
            <a:br>
              <a:rPr lang="en-US" altLang="en-US" dirty="0"/>
            </a:br>
            <a:r>
              <a:rPr lang="en-US" altLang="en-US" dirty="0"/>
              <a:t>                </a:t>
            </a:r>
            <a:r>
              <a:rPr lang="en-US" altLang="en-US" b="1" dirty="0"/>
              <a:t>from </a:t>
            </a:r>
            <a:r>
              <a:rPr lang="en-US" altLang="en-US" i="1" dirty="0"/>
              <a:t>instructor </a:t>
            </a:r>
            <a:br>
              <a:rPr lang="en-US" altLang="en-US" i="1" dirty="0"/>
            </a:br>
            <a:r>
              <a:rPr lang="en-US" altLang="en-US" i="1" dirty="0"/>
              <a:t>                </a:t>
            </a:r>
            <a:r>
              <a:rPr lang="en-US" altLang="en-US" b="1" dirty="0"/>
              <a:t>where </a:t>
            </a:r>
            <a:r>
              <a:rPr lang="en-US" altLang="en-US" i="1" dirty="0" err="1"/>
              <a:t>department</a:t>
            </a:r>
            <a:r>
              <a:rPr lang="en-US" altLang="en-US" dirty="0" err="1"/>
              <a:t>.</a:t>
            </a:r>
            <a:r>
              <a:rPr lang="en-US" altLang="en-US" i="1" dirty="0" err="1"/>
              <a:t>dept_name</a:t>
            </a:r>
            <a:r>
              <a:rPr lang="en-US" altLang="en-US" i="1" dirty="0"/>
              <a:t> </a:t>
            </a:r>
            <a:r>
              <a:rPr lang="en-US" altLang="en-US" dirty="0"/>
              <a:t>= </a:t>
            </a:r>
            <a:r>
              <a:rPr lang="en-US" altLang="en-US" i="1" dirty="0" err="1"/>
              <a:t>instructor</a:t>
            </a:r>
            <a:r>
              <a:rPr lang="en-US" altLang="en-US" dirty="0" err="1"/>
              <a:t>.</a:t>
            </a:r>
            <a:r>
              <a:rPr lang="en-US" altLang="en-US" i="1" dirty="0" err="1"/>
              <a:t>dept_name</a:t>
            </a:r>
            <a:r>
              <a:rPr lang="en-US" altLang="en-US" dirty="0"/>
              <a:t>)</a:t>
            </a:r>
            <a:br>
              <a:rPr lang="en-US" altLang="en-US" dirty="0"/>
            </a:br>
            <a:r>
              <a:rPr lang="en-US" altLang="en-US" dirty="0"/>
              <a:t>             </a:t>
            </a:r>
            <a:r>
              <a:rPr lang="en-US" altLang="en-US" b="1" dirty="0"/>
              <a:t>as </a:t>
            </a:r>
            <a:r>
              <a:rPr lang="en-US" altLang="en-US" i="1" dirty="0" err="1"/>
              <a:t>num_instructors</a:t>
            </a:r>
            <a:br>
              <a:rPr lang="en-US" altLang="en-US" i="1" dirty="0"/>
            </a:br>
            <a:r>
              <a:rPr lang="en-US" altLang="en-US" b="1" dirty="0"/>
              <a:t>from </a:t>
            </a:r>
            <a:r>
              <a:rPr lang="en-US" altLang="en-US" i="1" dirty="0"/>
              <a:t>department</a:t>
            </a:r>
            <a:r>
              <a:rPr lang="en-US" altLang="en-US" dirty="0"/>
              <a:t>;</a:t>
            </a:r>
          </a:p>
          <a:p>
            <a:r>
              <a:rPr lang="en-US" altLang="en-US" dirty="0"/>
              <a:t>Runtime error if subquery returns more than one result tuple</a:t>
            </a:r>
          </a:p>
        </p:txBody>
      </p:sp>
    </p:spTree>
    <p:extLst>
      <p:ext uri="{BB962C8B-B14F-4D97-AF65-F5344CB8AC3E}">
        <p14:creationId xmlns:p14="http://schemas.microsoft.com/office/powerpoint/2010/main" val="55529954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B09012-E048-BBDE-E9FB-203DCCDD00FD}"/>
            </a:ext>
          </a:extLst>
        </p:cNvPr>
        <p:cNvGrpSpPr/>
        <p:nvPr/>
      </p:nvGrpSpPr>
      <p:grpSpPr>
        <a:xfrm>
          <a:off x="0" y="0"/>
          <a:ext cx="0" cy="0"/>
          <a:chOff x="0" y="0"/>
          <a:chExt cx="0" cy="0"/>
        </a:xfrm>
      </p:grpSpPr>
      <p:sp>
        <p:nvSpPr>
          <p:cNvPr id="7" name="Rectangle 6">
            <a:extLst>
              <a:ext uri="{FF2B5EF4-FFF2-40B4-BE49-F238E27FC236}">
                <a16:creationId xmlns:a16="http://schemas.microsoft.com/office/drawing/2014/main" id="{7C8E881C-5D35-21C1-F643-E29E634B13C4}"/>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a:extLst>
              <a:ext uri="{FF2B5EF4-FFF2-40B4-BE49-F238E27FC236}">
                <a16:creationId xmlns:a16="http://schemas.microsoft.com/office/drawing/2014/main" id="{0A78724E-338A-9D60-3C5C-3E0CB54EA41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a:extLst>
              <a:ext uri="{FF2B5EF4-FFF2-40B4-BE49-F238E27FC236}">
                <a16:creationId xmlns:a16="http://schemas.microsoft.com/office/drawing/2014/main" id="{DB03A465-3624-66DB-A54C-8BDBF52EE565}"/>
              </a:ext>
            </a:extLst>
          </p:cNvPr>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Introduction</a:t>
            </a:r>
            <a:endParaRPr kumimoji="0" lang="en-US" altLang="en-US" sz="16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3" name="Rectangle 2">
            <a:extLst>
              <a:ext uri="{FF2B5EF4-FFF2-40B4-BE49-F238E27FC236}">
                <a16:creationId xmlns:a16="http://schemas.microsoft.com/office/drawing/2014/main" id="{30741527-29CE-86F3-1E65-C01D70430C84}"/>
              </a:ext>
            </a:extLst>
          </p:cNvPr>
          <p:cNvSpPr/>
          <p:nvPr/>
        </p:nvSpPr>
        <p:spPr>
          <a:xfrm>
            <a:off x="0" y="438150"/>
            <a:ext cx="9144000" cy="4248150"/>
          </a:xfrm>
          <a:prstGeom prst="rect">
            <a:avLst/>
          </a:prstGeom>
          <a:solidFill>
            <a:schemeClr val="tx1">
              <a:lumMod val="50000"/>
              <a:lumOff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Calibri"/>
                <a:ea typeface="+mn-ea"/>
                <a:cs typeface="+mn-cs"/>
              </a:rPr>
              <a:t>More Fun with </a:t>
            </a:r>
            <a:r>
              <a:rPr kumimoji="0" lang="en-US" sz="3600" b="0" i="0" u="none" strike="noStrike" kern="1200" cap="none" spc="0" normalizeH="0" baseline="0" noProof="0" dirty="0" err="1">
                <a:ln>
                  <a:noFill/>
                </a:ln>
                <a:solidFill>
                  <a:prstClr val="black"/>
                </a:solidFill>
                <a:effectLst/>
                <a:uLnTx/>
                <a:uFillTx/>
                <a:latin typeface="Calibri"/>
                <a:ea typeface="+mn-ea"/>
                <a:cs typeface="+mn-cs"/>
              </a:rPr>
              <a:t>Subqueris</a:t>
            </a:r>
            <a:endParaRPr kumimoji="0" lang="en-US" sz="3600" b="0" i="0" u="none" strike="noStrike" kern="1200" cap="none" spc="0" normalizeH="0" baseline="0" noProof="0" dirty="0">
              <a:ln>
                <a:noFill/>
              </a:ln>
              <a:solidFill>
                <a:prstClr val="black"/>
              </a:solidFill>
              <a:effectLst/>
              <a:uLnTx/>
              <a:uFillTx/>
              <a:latin typeface="Calibri"/>
              <a:ea typeface="+mn-ea"/>
              <a:cs typeface="+mn-cs"/>
            </a:endParaRPr>
          </a:p>
        </p:txBody>
      </p:sp>
      <p:sp>
        <p:nvSpPr>
          <p:cNvPr id="4" name="TextBox 9">
            <a:extLst>
              <a:ext uri="{FF2B5EF4-FFF2-40B4-BE49-F238E27FC236}">
                <a16:creationId xmlns:a16="http://schemas.microsoft.com/office/drawing/2014/main" id="{1F52FBA7-CC70-75CD-6CC1-3C88C89E85CB}"/>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58</a:t>
            </a:fld>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COMS W4111_002_2025_1: Lecture 4: ER(3), Relational(3), SQL(3)			© Donald F. Ferguson, 2024</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88531692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PhAnim="0">
  <p:cSld>
    <p:spTree>
      <p:nvGrpSpPr>
        <p:cNvPr id="1" name="">
          <a:extLst>
            <a:ext uri="{FF2B5EF4-FFF2-40B4-BE49-F238E27FC236}">
              <a16:creationId xmlns:a16="http://schemas.microsoft.com/office/drawing/2014/main" id="{0612BA65-D68D-4096-D9F9-893ECBDC1566}"/>
            </a:ext>
          </a:extLst>
        </p:cNvPr>
        <p:cNvGrpSpPr/>
        <p:nvPr/>
      </p:nvGrpSpPr>
      <p:grpSpPr>
        <a:xfrm>
          <a:off x="0" y="0"/>
          <a:ext cx="0" cy="0"/>
          <a:chOff x="0" y="0"/>
          <a:chExt cx="0" cy="0"/>
        </a:xfrm>
      </p:grpSpPr>
      <p:sp>
        <p:nvSpPr>
          <p:cNvPr id="443394" name="Rectangle 2">
            <a:extLst>
              <a:ext uri="{FF2B5EF4-FFF2-40B4-BE49-F238E27FC236}">
                <a16:creationId xmlns:a16="http://schemas.microsoft.com/office/drawing/2014/main" id="{75C3F72F-836A-5CAB-D205-DD5DBAA05D66}"/>
              </a:ext>
            </a:extLst>
          </p:cNvPr>
          <p:cNvSpPr>
            <a:spLocks noGrp="1" noChangeArrowheads="1"/>
          </p:cNvSpPr>
          <p:nvPr>
            <p:ph type="title"/>
          </p:nvPr>
        </p:nvSpPr>
        <p:spPr>
          <a:xfrm>
            <a:off x="1557338" y="107156"/>
            <a:ext cx="6057900" cy="457200"/>
          </a:xfrm>
        </p:spPr>
        <p:txBody>
          <a:bodyPr/>
          <a:lstStyle/>
          <a:p>
            <a:r>
              <a:rPr lang="en-US" altLang="en-US" dirty="0"/>
              <a:t>Set Comparison – </a:t>
            </a:r>
            <a:r>
              <a:rPr lang="ja-JP" altLang="en-US" dirty="0"/>
              <a:t>“</a:t>
            </a:r>
            <a:r>
              <a:rPr lang="en-US" altLang="ja-JP" dirty="0"/>
              <a:t>some</a:t>
            </a:r>
            <a:r>
              <a:rPr lang="ja-JP" altLang="en-US" dirty="0"/>
              <a:t>”</a:t>
            </a:r>
            <a:r>
              <a:rPr lang="en-US" altLang="ja-JP" dirty="0"/>
              <a:t> Clause</a:t>
            </a:r>
            <a:endParaRPr lang="en-US" altLang="en-US" dirty="0"/>
          </a:p>
        </p:txBody>
      </p:sp>
      <p:sp>
        <p:nvSpPr>
          <p:cNvPr id="51202" name="Rectangle 3">
            <a:extLst>
              <a:ext uri="{FF2B5EF4-FFF2-40B4-BE49-F238E27FC236}">
                <a16:creationId xmlns:a16="http://schemas.microsoft.com/office/drawing/2014/main" id="{1C9A1FF0-C0D5-E3AF-D7C2-66FBF3F1605D}"/>
              </a:ext>
            </a:extLst>
          </p:cNvPr>
          <p:cNvSpPr>
            <a:spLocks noGrp="1" noChangeArrowheads="1"/>
          </p:cNvSpPr>
          <p:nvPr>
            <p:ph type="body" idx="1"/>
          </p:nvPr>
        </p:nvSpPr>
        <p:spPr>
          <a:xfrm>
            <a:off x="1715610" y="829865"/>
            <a:ext cx="5538179" cy="3151869"/>
          </a:xfrm>
        </p:spPr>
        <p:txBody>
          <a:bodyPr/>
          <a:lstStyle/>
          <a:p>
            <a:pPr defTabSz="686991">
              <a:tabLst>
                <a:tab pos="1372791" algn="l"/>
              </a:tabLst>
            </a:pPr>
            <a:r>
              <a:rPr lang="en-US" altLang="en-US" dirty="0"/>
              <a:t>Find names of instructors with salary greater than that of some (at least one) instructor in the Biology department.</a:t>
            </a:r>
          </a:p>
          <a:p>
            <a:pPr defTabSz="686991">
              <a:tabLst>
                <a:tab pos="1372791" algn="l"/>
              </a:tabLst>
            </a:pPr>
            <a:endParaRPr lang="en-US" altLang="en-US" dirty="0"/>
          </a:p>
          <a:p>
            <a:pPr defTabSz="686991">
              <a:tabLst>
                <a:tab pos="1372791" algn="l"/>
              </a:tabLst>
            </a:pPr>
            <a:endParaRPr lang="en-US" altLang="en-US" dirty="0"/>
          </a:p>
          <a:p>
            <a:pPr defTabSz="686991">
              <a:tabLst>
                <a:tab pos="1372791" algn="l"/>
              </a:tabLst>
            </a:pPr>
            <a:endParaRPr lang="en-US" altLang="en-US" dirty="0"/>
          </a:p>
          <a:p>
            <a:pPr defTabSz="686991">
              <a:tabLst>
                <a:tab pos="1372791" algn="l"/>
              </a:tabLst>
            </a:pPr>
            <a:r>
              <a:rPr lang="en-US" altLang="en-US" dirty="0"/>
              <a:t>Same query using &gt; </a:t>
            </a:r>
            <a:r>
              <a:rPr lang="en-US" altLang="en-US" b="1" dirty="0"/>
              <a:t>some</a:t>
            </a:r>
            <a:r>
              <a:rPr lang="en-US" altLang="en-US" dirty="0"/>
              <a:t> clause</a:t>
            </a:r>
          </a:p>
        </p:txBody>
      </p:sp>
      <p:sp>
        <p:nvSpPr>
          <p:cNvPr id="51204" name="Text Box 5">
            <a:extLst>
              <a:ext uri="{FF2B5EF4-FFF2-40B4-BE49-F238E27FC236}">
                <a16:creationId xmlns:a16="http://schemas.microsoft.com/office/drawing/2014/main" id="{3FF07735-CA2C-C0E8-68EF-9844DF7143C2}"/>
              </a:ext>
            </a:extLst>
          </p:cNvPr>
          <p:cNvSpPr txBox="1">
            <a:spLocks noChangeArrowheads="1"/>
          </p:cNvSpPr>
          <p:nvPr/>
        </p:nvSpPr>
        <p:spPr bwMode="auto">
          <a:xfrm>
            <a:off x="2611041" y="2464420"/>
            <a:ext cx="4243388"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select </a:t>
            </a:r>
            <a:r>
              <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name</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from </a:t>
            </a:r>
            <a:r>
              <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instructor</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where </a:t>
            </a:r>
            <a:r>
              <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salary </a:t>
            </a:r>
            <a:r>
              <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&gt; </a:t>
            </a: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some </a:t>
            </a:r>
            <a:r>
              <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select </a:t>
            </a:r>
            <a:r>
              <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salary</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from </a:t>
            </a:r>
            <a:r>
              <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instructor</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where </a:t>
            </a:r>
            <a:r>
              <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dept name </a:t>
            </a:r>
            <a:r>
              <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'Biology');</a:t>
            </a:r>
          </a:p>
        </p:txBody>
      </p:sp>
      <p:sp>
        <p:nvSpPr>
          <p:cNvPr id="51205" name="Text Box 6">
            <a:extLst>
              <a:ext uri="{FF2B5EF4-FFF2-40B4-BE49-F238E27FC236}">
                <a16:creationId xmlns:a16="http://schemas.microsoft.com/office/drawing/2014/main" id="{AB3AF94B-3EE9-6E15-D5A8-646C133906D2}"/>
              </a:ext>
            </a:extLst>
          </p:cNvPr>
          <p:cNvSpPr txBox="1">
            <a:spLocks noChangeArrowheads="1"/>
          </p:cNvSpPr>
          <p:nvPr/>
        </p:nvSpPr>
        <p:spPr bwMode="auto">
          <a:xfrm>
            <a:off x="2593776" y="1352550"/>
            <a:ext cx="395644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select distinct </a:t>
            </a:r>
            <a:r>
              <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T</a:t>
            </a:r>
            <a:r>
              <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r>
              <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name</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from </a:t>
            </a:r>
            <a:r>
              <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instructor </a:t>
            </a: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as </a:t>
            </a:r>
            <a:r>
              <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T</a:t>
            </a:r>
            <a:r>
              <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instructor </a:t>
            </a: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as </a:t>
            </a:r>
            <a:r>
              <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where </a:t>
            </a:r>
            <a:r>
              <a:rPr kumimoji="0" lang="en-US" altLang="en-US" sz="1200"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T.salary</a:t>
            </a:r>
            <a:r>
              <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&gt; </a:t>
            </a:r>
            <a:r>
              <a:rPr kumimoji="0" lang="en-US" altLang="en-US" sz="1200"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S.salary</a:t>
            </a:r>
            <a:r>
              <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and </a:t>
            </a:r>
            <a:r>
              <a:rPr kumimoji="0" lang="en-US" altLang="en-US" sz="1200"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S.dept</a:t>
            </a:r>
            <a:r>
              <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name </a:t>
            </a:r>
            <a:r>
              <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'Biology';</a:t>
            </a:r>
          </a:p>
        </p:txBody>
      </p:sp>
    </p:spTree>
    <p:extLst>
      <p:ext uri="{BB962C8B-B14F-4D97-AF65-F5344CB8AC3E}">
        <p14:creationId xmlns:p14="http://schemas.microsoft.com/office/powerpoint/2010/main" val="23648883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2066" name="Rectangle 2"/>
          <p:cNvSpPr>
            <a:spLocks noGrp="1" noChangeArrowheads="1"/>
          </p:cNvSpPr>
          <p:nvPr>
            <p:ph type="title"/>
          </p:nvPr>
        </p:nvSpPr>
        <p:spPr/>
        <p:txBody>
          <a:bodyPr/>
          <a:lstStyle/>
          <a:p>
            <a:pPr>
              <a:defRPr/>
            </a:pPr>
            <a:r>
              <a:rPr lang="en-US" altLang="en-US" dirty="0">
                <a:effectLst>
                  <a:outerShdw blurRad="38100" dist="38100" dir="2700000" algn="tl">
                    <a:srgbClr val="C0C0C0"/>
                  </a:outerShdw>
                </a:effectLst>
              </a:rPr>
              <a:t>Complex Attributes</a:t>
            </a:r>
          </a:p>
        </p:txBody>
      </p:sp>
      <p:sp>
        <p:nvSpPr>
          <p:cNvPr id="24579" name="Rectangle 3"/>
          <p:cNvSpPr>
            <a:spLocks noGrp="1" noChangeArrowheads="1"/>
          </p:cNvSpPr>
          <p:nvPr>
            <p:ph type="body" idx="1"/>
          </p:nvPr>
        </p:nvSpPr>
        <p:spPr>
          <a:xfrm>
            <a:off x="1719263" y="872728"/>
            <a:ext cx="5815394" cy="2501408"/>
          </a:xfrm>
        </p:spPr>
        <p:txBody>
          <a:bodyPr/>
          <a:lstStyle/>
          <a:p>
            <a:r>
              <a:rPr lang="en-US" altLang="en-US" dirty="0"/>
              <a:t>Attribute types:</a:t>
            </a:r>
          </a:p>
          <a:p>
            <a:pPr lvl="1"/>
            <a:r>
              <a:rPr lang="en-US" altLang="en-US" b="1" dirty="0">
                <a:solidFill>
                  <a:srgbClr val="002060"/>
                </a:solidFill>
                <a:ea typeface="ＭＳ Ｐゴシック" panose="020B0600070205080204" pitchFamily="34" charset="-128"/>
              </a:rPr>
              <a:t>Simple</a:t>
            </a:r>
            <a:r>
              <a:rPr lang="en-US" altLang="en-US" dirty="0">
                <a:ea typeface="ＭＳ Ｐゴシック" panose="020B0600070205080204" pitchFamily="34" charset="-128"/>
              </a:rPr>
              <a:t> and </a:t>
            </a:r>
            <a:r>
              <a:rPr lang="en-US" altLang="en-US" b="1" dirty="0">
                <a:solidFill>
                  <a:srgbClr val="002060"/>
                </a:solidFill>
                <a:ea typeface="ＭＳ Ｐゴシック" panose="020B0600070205080204" pitchFamily="34" charset="-128"/>
              </a:rPr>
              <a:t>composite</a:t>
            </a:r>
            <a:r>
              <a:rPr lang="en-US" altLang="en-US" dirty="0">
                <a:ea typeface="ＭＳ Ｐゴシック" panose="020B0600070205080204" pitchFamily="34" charset="-128"/>
              </a:rPr>
              <a:t> attributes.</a:t>
            </a:r>
          </a:p>
          <a:p>
            <a:pPr lvl="1"/>
            <a:r>
              <a:rPr lang="en-US" altLang="en-US" b="1" dirty="0">
                <a:solidFill>
                  <a:srgbClr val="002060"/>
                </a:solidFill>
                <a:ea typeface="ＭＳ Ｐゴシック" panose="020B0600070205080204" pitchFamily="34" charset="-128"/>
              </a:rPr>
              <a:t>Single-valued</a:t>
            </a:r>
            <a:r>
              <a:rPr lang="en-US" altLang="en-US" dirty="0">
                <a:ea typeface="ＭＳ Ｐゴシック" panose="020B0600070205080204" pitchFamily="34" charset="-128"/>
              </a:rPr>
              <a:t> and </a:t>
            </a:r>
            <a:r>
              <a:rPr lang="en-US" altLang="en-US" b="1" dirty="0">
                <a:solidFill>
                  <a:srgbClr val="002060"/>
                </a:solidFill>
                <a:ea typeface="ＭＳ Ｐゴシック" panose="020B0600070205080204" pitchFamily="34" charset="-128"/>
              </a:rPr>
              <a:t>multivalued</a:t>
            </a:r>
            <a:r>
              <a:rPr lang="en-US" altLang="en-US" dirty="0">
                <a:ea typeface="ＭＳ Ｐゴシック" panose="020B0600070205080204" pitchFamily="34" charset="-128"/>
              </a:rPr>
              <a:t> attributes</a:t>
            </a:r>
          </a:p>
          <a:p>
            <a:pPr lvl="2"/>
            <a:r>
              <a:rPr lang="en-US" altLang="en-US" dirty="0">
                <a:ea typeface="ＭＳ Ｐゴシック" panose="020B0600070205080204" pitchFamily="34" charset="-128"/>
              </a:rPr>
              <a:t>Example: multivalued attribute: </a:t>
            </a:r>
            <a:r>
              <a:rPr lang="en-US" altLang="en-US" i="1" dirty="0" err="1">
                <a:ea typeface="ＭＳ Ｐゴシック" panose="020B0600070205080204" pitchFamily="34" charset="-128"/>
              </a:rPr>
              <a:t>phone_numbers</a:t>
            </a:r>
            <a:endParaRPr lang="en-US" altLang="en-US" i="1" dirty="0">
              <a:ea typeface="ＭＳ Ｐゴシック" panose="020B0600070205080204" pitchFamily="34" charset="-128"/>
            </a:endParaRPr>
          </a:p>
          <a:p>
            <a:pPr lvl="1"/>
            <a:r>
              <a:rPr lang="en-US" altLang="en-US" b="1" dirty="0">
                <a:solidFill>
                  <a:srgbClr val="002060"/>
                </a:solidFill>
                <a:ea typeface="ＭＳ Ｐゴシック" panose="020B0600070205080204" pitchFamily="34" charset="-128"/>
              </a:rPr>
              <a:t>Derived</a:t>
            </a:r>
            <a:r>
              <a:rPr lang="en-US" altLang="en-US" dirty="0">
                <a:ea typeface="ＭＳ Ｐゴシック" panose="020B0600070205080204" pitchFamily="34" charset="-128"/>
              </a:rPr>
              <a:t> attributes</a:t>
            </a:r>
          </a:p>
          <a:p>
            <a:pPr lvl="2"/>
            <a:r>
              <a:rPr lang="en-US" altLang="en-US" dirty="0">
                <a:ea typeface="ＭＳ Ｐゴシック" panose="020B0600070205080204" pitchFamily="34" charset="-128"/>
              </a:rPr>
              <a:t>Can be computed from other attributes</a:t>
            </a:r>
          </a:p>
          <a:p>
            <a:pPr lvl="2"/>
            <a:r>
              <a:rPr lang="en-US" altLang="en-US" dirty="0">
                <a:ea typeface="ＭＳ Ｐゴシック" panose="020B0600070205080204" pitchFamily="34" charset="-128"/>
              </a:rPr>
              <a:t>Example:  age, given </a:t>
            </a:r>
            <a:r>
              <a:rPr lang="en-US" altLang="en-US" dirty="0" err="1">
                <a:ea typeface="ＭＳ Ｐゴシック" panose="020B0600070205080204" pitchFamily="34" charset="-128"/>
              </a:rPr>
              <a:t>date_of_birth</a:t>
            </a:r>
            <a:endParaRPr lang="en-US" altLang="en-US" dirty="0">
              <a:ea typeface="ＭＳ Ｐゴシック" panose="020B0600070205080204" pitchFamily="34" charset="-128"/>
            </a:endParaRPr>
          </a:p>
          <a:p>
            <a:r>
              <a:rPr lang="en-US" altLang="en-US" b="1" dirty="0">
                <a:solidFill>
                  <a:srgbClr val="002060"/>
                </a:solidFill>
              </a:rPr>
              <a:t>Domain</a:t>
            </a:r>
            <a:r>
              <a:rPr lang="en-US" altLang="en-US" dirty="0"/>
              <a:t> – the set of permitted values for each attribute </a:t>
            </a:r>
          </a:p>
          <a:p>
            <a:endParaRPr lang="en-US" altLang="en-US" dirty="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2B1ECF-C8C3-8F50-678E-8B49C05AAA7B}"/>
            </a:ext>
          </a:extLst>
        </p:cNvPr>
        <p:cNvGrpSpPr/>
        <p:nvPr/>
      </p:nvGrpSpPr>
      <p:grpSpPr>
        <a:xfrm>
          <a:off x="0" y="0"/>
          <a:ext cx="0" cy="0"/>
          <a:chOff x="0" y="0"/>
          <a:chExt cx="0" cy="0"/>
        </a:xfrm>
      </p:grpSpPr>
      <p:sp>
        <p:nvSpPr>
          <p:cNvPr id="445442" name="Rectangle 2">
            <a:extLst>
              <a:ext uri="{FF2B5EF4-FFF2-40B4-BE49-F238E27FC236}">
                <a16:creationId xmlns:a16="http://schemas.microsoft.com/office/drawing/2014/main" id="{E07A29ED-465D-0915-FAAE-C0502AD521D8}"/>
              </a:ext>
            </a:extLst>
          </p:cNvPr>
          <p:cNvSpPr>
            <a:spLocks noGrp="1" noChangeArrowheads="1"/>
          </p:cNvSpPr>
          <p:nvPr>
            <p:ph type="title"/>
          </p:nvPr>
        </p:nvSpPr>
        <p:spPr>
          <a:xfrm>
            <a:off x="1610916" y="109791"/>
            <a:ext cx="6057900" cy="457200"/>
          </a:xfrm>
        </p:spPr>
        <p:txBody>
          <a:bodyPr/>
          <a:lstStyle/>
          <a:p>
            <a:r>
              <a:rPr lang="en-US" altLang="en-US" dirty="0"/>
              <a:t>Definition of  </a:t>
            </a:r>
            <a:r>
              <a:rPr lang="ja-JP" altLang="en-US" dirty="0"/>
              <a:t>“</a:t>
            </a:r>
            <a:r>
              <a:rPr lang="en-US" altLang="ja-JP" dirty="0"/>
              <a:t>some</a:t>
            </a:r>
            <a:r>
              <a:rPr lang="ja-JP" altLang="en-US" dirty="0"/>
              <a:t>”</a:t>
            </a:r>
            <a:r>
              <a:rPr lang="en-US" altLang="ja-JP" dirty="0"/>
              <a:t> Clause</a:t>
            </a:r>
            <a:endParaRPr lang="en-US" altLang="en-US" dirty="0"/>
          </a:p>
        </p:txBody>
      </p:sp>
      <p:sp>
        <p:nvSpPr>
          <p:cNvPr id="52226" name="Rectangle 3">
            <a:extLst>
              <a:ext uri="{FF2B5EF4-FFF2-40B4-BE49-F238E27FC236}">
                <a16:creationId xmlns:a16="http://schemas.microsoft.com/office/drawing/2014/main" id="{8E61FAD0-8EC1-6CAF-00BB-9D3C4B0B0D6A}"/>
              </a:ext>
            </a:extLst>
          </p:cNvPr>
          <p:cNvSpPr>
            <a:spLocks noGrp="1" noChangeArrowheads="1"/>
          </p:cNvSpPr>
          <p:nvPr>
            <p:ph type="body" idx="1"/>
          </p:nvPr>
        </p:nvSpPr>
        <p:spPr>
          <a:xfrm>
            <a:off x="1711149" y="829867"/>
            <a:ext cx="5100637" cy="535781"/>
          </a:xfrm>
        </p:spPr>
        <p:txBody>
          <a:bodyPr/>
          <a:lstStyle/>
          <a:p>
            <a:r>
              <a:rPr lang="en-US" altLang="en-US" dirty="0"/>
              <a:t>F &lt;comp&gt; </a:t>
            </a:r>
            <a:r>
              <a:rPr lang="en-US" altLang="en-US" b="1" dirty="0"/>
              <a:t>some </a:t>
            </a:r>
            <a:r>
              <a:rPr lang="en-US" altLang="en-US" i="1" dirty="0"/>
              <a:t>r </a:t>
            </a:r>
            <a:r>
              <a:rPr lang="en-US" altLang="en-US" dirty="0">
                <a:sym typeface="Symbol" panose="05050102010706020507" pitchFamily="18" charset="2"/>
              </a:rPr>
              <a:t></a:t>
            </a:r>
            <a:r>
              <a:rPr lang="en-US" altLang="en-US" i="1" dirty="0">
                <a:sym typeface="Symbol" panose="05050102010706020507" pitchFamily="18" charset="2"/>
              </a:rPr>
              <a:t>t </a:t>
            </a:r>
            <a:r>
              <a:rPr lang="en-US" altLang="en-US" dirty="0">
                <a:sym typeface="Symbol" panose="05050102010706020507" pitchFamily="18" charset="2"/>
              </a:rPr>
              <a:t></a:t>
            </a:r>
            <a:r>
              <a:rPr lang="en-US" altLang="en-US" i="1" dirty="0">
                <a:sym typeface="Symbol" panose="05050102010706020507" pitchFamily="18" charset="2"/>
              </a:rPr>
              <a:t>r </a:t>
            </a:r>
            <a:r>
              <a:rPr lang="en-US" altLang="en-US" dirty="0">
                <a:sym typeface="Symbol" panose="05050102010706020507" pitchFamily="18" charset="2"/>
              </a:rPr>
              <a:t>such that (F &lt;comp&gt; </a:t>
            </a:r>
            <a:r>
              <a:rPr lang="en-US" altLang="en-US" i="1" dirty="0">
                <a:sym typeface="Symbol" panose="05050102010706020507" pitchFamily="18" charset="2"/>
              </a:rPr>
              <a:t>t </a:t>
            </a:r>
            <a:r>
              <a:rPr lang="en-US" altLang="en-US" dirty="0">
                <a:sym typeface="Symbol" panose="05050102010706020507" pitchFamily="18" charset="2"/>
              </a:rPr>
              <a:t>)</a:t>
            </a:r>
            <a:br>
              <a:rPr lang="en-US" altLang="en-US" i="1" dirty="0">
                <a:sym typeface="Symbol" panose="05050102010706020507" pitchFamily="18" charset="2"/>
              </a:rPr>
            </a:br>
            <a:r>
              <a:rPr lang="en-US" altLang="en-US" dirty="0">
                <a:sym typeface="Symbol" panose="05050102010706020507" pitchFamily="18" charset="2"/>
              </a:rPr>
              <a:t>Where &lt;comp&gt; can be:      </a:t>
            </a:r>
            <a:endParaRPr lang="en-US" altLang="en-US" dirty="0"/>
          </a:p>
        </p:txBody>
      </p:sp>
      <p:grpSp>
        <p:nvGrpSpPr>
          <p:cNvPr id="2" name="Group 1">
            <a:extLst>
              <a:ext uri="{FF2B5EF4-FFF2-40B4-BE49-F238E27FC236}">
                <a16:creationId xmlns:a16="http://schemas.microsoft.com/office/drawing/2014/main" id="{1BB0B5CD-C4E5-EDCD-1EB1-4C984F20FA7D}"/>
              </a:ext>
            </a:extLst>
          </p:cNvPr>
          <p:cNvGrpSpPr>
            <a:grpSpLocks/>
          </p:cNvGrpSpPr>
          <p:nvPr/>
        </p:nvGrpSpPr>
        <p:grpSpPr bwMode="auto">
          <a:xfrm>
            <a:off x="2277666" y="1464469"/>
            <a:ext cx="5854303" cy="3175397"/>
            <a:chOff x="809625" y="1952625"/>
            <a:chExt cx="7805738" cy="4233863"/>
          </a:xfrm>
        </p:grpSpPr>
        <p:grpSp>
          <p:nvGrpSpPr>
            <p:cNvPr id="3" name="Group 4">
              <a:extLst>
                <a:ext uri="{FF2B5EF4-FFF2-40B4-BE49-F238E27FC236}">
                  <a16:creationId xmlns:a16="http://schemas.microsoft.com/office/drawing/2014/main" id="{5608C09B-0B27-1EFA-E8AB-AC5F4D9A6D37}"/>
                </a:ext>
              </a:extLst>
            </p:cNvPr>
            <p:cNvGrpSpPr>
              <a:grpSpLocks/>
            </p:cNvGrpSpPr>
            <p:nvPr/>
          </p:nvGrpSpPr>
          <p:grpSpPr bwMode="auto">
            <a:xfrm>
              <a:off x="2105025" y="1952625"/>
              <a:ext cx="457200" cy="1066800"/>
              <a:chOff x="2448" y="1296"/>
              <a:chExt cx="288" cy="960"/>
            </a:xfrm>
          </p:grpSpPr>
          <p:sp>
            <p:nvSpPr>
              <p:cNvPr id="52246" name="Rectangle 5">
                <a:extLst>
                  <a:ext uri="{FF2B5EF4-FFF2-40B4-BE49-F238E27FC236}">
                    <a16:creationId xmlns:a16="http://schemas.microsoft.com/office/drawing/2014/main" id="{515008CE-307B-9112-DE40-EAB3E91A5035}"/>
                  </a:ext>
                </a:extLst>
              </p:cNvPr>
              <p:cNvSpPr>
                <a:spLocks noChangeArrowheads="1"/>
              </p:cNvSpPr>
              <p:nvPr/>
            </p:nvSpPr>
            <p:spPr bwMode="auto">
              <a:xfrm>
                <a:off x="2448" y="1296"/>
                <a:ext cx="288" cy="336"/>
              </a:xfrm>
              <a:prstGeom prst="rect">
                <a:avLst/>
              </a:prstGeom>
              <a:solidFill>
                <a:schemeClr val="bg1"/>
              </a:solidFill>
              <a:ln w="12700">
                <a:solidFill>
                  <a:schemeClr val="tx1"/>
                </a:solidFill>
                <a:miter lim="800000"/>
                <a:headEnd/>
                <a:tailEnd/>
              </a:ln>
            </p:spPr>
            <p:txBody>
              <a:bodyPr wrap="none"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t>0</a:t>
                </a:r>
              </a:p>
            </p:txBody>
          </p:sp>
          <p:sp>
            <p:nvSpPr>
              <p:cNvPr id="52247" name="Rectangle 6">
                <a:extLst>
                  <a:ext uri="{FF2B5EF4-FFF2-40B4-BE49-F238E27FC236}">
                    <a16:creationId xmlns:a16="http://schemas.microsoft.com/office/drawing/2014/main" id="{AEB7DE08-5686-1EAC-1970-576933789452}"/>
                  </a:ext>
                </a:extLst>
              </p:cNvPr>
              <p:cNvSpPr>
                <a:spLocks noChangeArrowheads="1"/>
              </p:cNvSpPr>
              <p:nvPr/>
            </p:nvSpPr>
            <p:spPr bwMode="auto">
              <a:xfrm>
                <a:off x="2448" y="1584"/>
                <a:ext cx="288" cy="336"/>
              </a:xfrm>
              <a:prstGeom prst="rect">
                <a:avLst/>
              </a:prstGeom>
              <a:solidFill>
                <a:schemeClr val="bg1"/>
              </a:solidFill>
              <a:ln w="12700">
                <a:solidFill>
                  <a:schemeClr val="tx1"/>
                </a:solidFill>
                <a:miter lim="800000"/>
                <a:headEnd/>
                <a:tailEnd/>
              </a:ln>
            </p:spPr>
            <p:txBody>
              <a:bodyPr wrap="none"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t>5</a:t>
                </a:r>
              </a:p>
            </p:txBody>
          </p:sp>
          <p:sp>
            <p:nvSpPr>
              <p:cNvPr id="52248" name="Rectangle 7">
                <a:extLst>
                  <a:ext uri="{FF2B5EF4-FFF2-40B4-BE49-F238E27FC236}">
                    <a16:creationId xmlns:a16="http://schemas.microsoft.com/office/drawing/2014/main" id="{E2761117-6418-206E-B9B2-0D1EA3CFA56F}"/>
                  </a:ext>
                </a:extLst>
              </p:cNvPr>
              <p:cNvSpPr>
                <a:spLocks noChangeArrowheads="1"/>
              </p:cNvSpPr>
              <p:nvPr/>
            </p:nvSpPr>
            <p:spPr bwMode="auto">
              <a:xfrm>
                <a:off x="2448" y="1920"/>
                <a:ext cx="288" cy="336"/>
              </a:xfrm>
              <a:prstGeom prst="rect">
                <a:avLst/>
              </a:prstGeom>
              <a:solidFill>
                <a:schemeClr val="bg1"/>
              </a:solidFill>
              <a:ln w="12700">
                <a:solidFill>
                  <a:schemeClr val="tx1"/>
                </a:solidFill>
                <a:miter lim="800000"/>
                <a:headEnd/>
                <a:tailEnd/>
              </a:ln>
            </p:spPr>
            <p:txBody>
              <a:bodyPr wrap="none"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t>6</a:t>
                </a:r>
              </a:p>
            </p:txBody>
          </p:sp>
        </p:grpSp>
        <p:sp>
          <p:nvSpPr>
            <p:cNvPr id="52229" name="Text Box 8">
              <a:extLst>
                <a:ext uri="{FF2B5EF4-FFF2-40B4-BE49-F238E27FC236}">
                  <a16:creationId xmlns:a16="http://schemas.microsoft.com/office/drawing/2014/main" id="{9E01DE61-BFA0-9C64-BDA8-2E0E80134440}"/>
                </a:ext>
              </a:extLst>
            </p:cNvPr>
            <p:cNvSpPr txBox="1">
              <a:spLocks noChangeArrowheads="1"/>
            </p:cNvSpPr>
            <p:nvPr/>
          </p:nvSpPr>
          <p:spPr bwMode="auto">
            <a:xfrm>
              <a:off x="830262" y="2257425"/>
              <a:ext cx="1350961" cy="400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5000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(5 &lt; </a:t>
              </a:r>
              <a:r>
                <a:rPr kumimoji="0" lang="en-US" altLang="en-US" sz="1350" b="1"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some</a:t>
              </a:r>
              <a:endPar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2230" name="Text Box 9">
              <a:extLst>
                <a:ext uri="{FF2B5EF4-FFF2-40B4-BE49-F238E27FC236}">
                  <a16:creationId xmlns:a16="http://schemas.microsoft.com/office/drawing/2014/main" id="{454CC3DF-15B2-5808-9D4E-FC2C5E3CD8C8}"/>
                </a:ext>
              </a:extLst>
            </p:cNvPr>
            <p:cNvSpPr txBox="1">
              <a:spLocks noChangeArrowheads="1"/>
            </p:cNvSpPr>
            <p:nvPr/>
          </p:nvSpPr>
          <p:spPr bwMode="auto">
            <a:xfrm>
              <a:off x="2638425" y="2257425"/>
              <a:ext cx="914400"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5000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 = true</a:t>
              </a:r>
            </a:p>
          </p:txBody>
        </p:sp>
        <p:sp>
          <p:nvSpPr>
            <p:cNvPr id="52231" name="Rectangle 10">
              <a:extLst>
                <a:ext uri="{FF2B5EF4-FFF2-40B4-BE49-F238E27FC236}">
                  <a16:creationId xmlns:a16="http://schemas.microsoft.com/office/drawing/2014/main" id="{C9CEF524-0CAA-08F2-CAA9-27BCF6A13571}"/>
                </a:ext>
              </a:extLst>
            </p:cNvPr>
            <p:cNvSpPr>
              <a:spLocks noChangeArrowheads="1"/>
            </p:cNvSpPr>
            <p:nvPr/>
          </p:nvSpPr>
          <p:spPr bwMode="auto">
            <a:xfrm>
              <a:off x="2105025" y="3118035"/>
              <a:ext cx="457200" cy="381000"/>
            </a:xfrm>
            <a:prstGeom prst="rect">
              <a:avLst/>
            </a:prstGeom>
            <a:solidFill>
              <a:schemeClr val="bg1"/>
            </a:solidFill>
            <a:ln w="12700">
              <a:solidFill>
                <a:schemeClr val="tx1"/>
              </a:solidFill>
              <a:miter lim="800000"/>
              <a:headEnd/>
              <a:tailEnd/>
            </a:ln>
          </p:spPr>
          <p:txBody>
            <a:bodyPr wrap="none"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t>0</a:t>
              </a:r>
            </a:p>
          </p:txBody>
        </p:sp>
        <p:sp>
          <p:nvSpPr>
            <p:cNvPr id="52232" name="Rectangle 11">
              <a:extLst>
                <a:ext uri="{FF2B5EF4-FFF2-40B4-BE49-F238E27FC236}">
                  <a16:creationId xmlns:a16="http://schemas.microsoft.com/office/drawing/2014/main" id="{A4D36FF7-DD01-5FCC-9DE5-E3B564D3A94E}"/>
                </a:ext>
              </a:extLst>
            </p:cNvPr>
            <p:cNvSpPr>
              <a:spLocks noChangeArrowheads="1"/>
            </p:cNvSpPr>
            <p:nvPr/>
          </p:nvSpPr>
          <p:spPr bwMode="auto">
            <a:xfrm>
              <a:off x="2105025" y="3476625"/>
              <a:ext cx="457200" cy="296863"/>
            </a:xfrm>
            <a:prstGeom prst="rect">
              <a:avLst/>
            </a:prstGeom>
            <a:solidFill>
              <a:schemeClr val="bg1"/>
            </a:solidFill>
            <a:ln w="12700">
              <a:solidFill>
                <a:schemeClr val="tx1"/>
              </a:solidFill>
              <a:miter lim="800000"/>
              <a:headEnd/>
              <a:tailEnd/>
            </a:ln>
          </p:spPr>
          <p:txBody>
            <a:bodyPr wrap="none"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t>5</a:t>
              </a:r>
            </a:p>
          </p:txBody>
        </p:sp>
        <p:sp>
          <p:nvSpPr>
            <p:cNvPr id="52233" name="Rectangle 12">
              <a:extLst>
                <a:ext uri="{FF2B5EF4-FFF2-40B4-BE49-F238E27FC236}">
                  <a16:creationId xmlns:a16="http://schemas.microsoft.com/office/drawing/2014/main" id="{73C4E7B0-60C8-2147-75E7-FF2B469C55E6}"/>
                </a:ext>
              </a:extLst>
            </p:cNvPr>
            <p:cNvSpPr>
              <a:spLocks noChangeArrowheads="1"/>
            </p:cNvSpPr>
            <p:nvPr/>
          </p:nvSpPr>
          <p:spPr bwMode="auto">
            <a:xfrm>
              <a:off x="2105025" y="3930650"/>
              <a:ext cx="457200" cy="307975"/>
            </a:xfrm>
            <a:prstGeom prst="rect">
              <a:avLst/>
            </a:prstGeom>
            <a:solidFill>
              <a:schemeClr val="bg1"/>
            </a:solidFill>
            <a:ln w="12700">
              <a:solidFill>
                <a:schemeClr val="tx1"/>
              </a:solidFill>
              <a:miter lim="800000"/>
              <a:headEnd/>
              <a:tailEnd/>
            </a:ln>
          </p:spPr>
          <p:txBody>
            <a:bodyPr wrap="none"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t>0</a:t>
              </a:r>
            </a:p>
          </p:txBody>
        </p:sp>
        <p:sp>
          <p:nvSpPr>
            <p:cNvPr id="52234" name="Text Box 13">
              <a:extLst>
                <a:ext uri="{FF2B5EF4-FFF2-40B4-BE49-F238E27FC236}">
                  <a16:creationId xmlns:a16="http://schemas.microsoft.com/office/drawing/2014/main" id="{E0C15E6A-DBD5-8990-BC99-3EE82528F23D}"/>
                </a:ext>
              </a:extLst>
            </p:cNvPr>
            <p:cNvSpPr txBox="1">
              <a:spLocks noChangeArrowheads="1"/>
            </p:cNvSpPr>
            <p:nvPr/>
          </p:nvSpPr>
          <p:spPr bwMode="auto">
            <a:xfrm>
              <a:off x="2638425" y="3416300"/>
              <a:ext cx="1219200" cy="400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5000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 = false</a:t>
              </a:r>
            </a:p>
          </p:txBody>
        </p:sp>
        <p:sp>
          <p:nvSpPr>
            <p:cNvPr id="52235" name="Rectangle 14">
              <a:extLst>
                <a:ext uri="{FF2B5EF4-FFF2-40B4-BE49-F238E27FC236}">
                  <a16:creationId xmlns:a16="http://schemas.microsoft.com/office/drawing/2014/main" id="{E9305E4C-3D90-3C2D-029B-AE1E8B42DB14}"/>
                </a:ext>
              </a:extLst>
            </p:cNvPr>
            <p:cNvSpPr>
              <a:spLocks noChangeArrowheads="1"/>
            </p:cNvSpPr>
            <p:nvPr/>
          </p:nvSpPr>
          <p:spPr bwMode="auto">
            <a:xfrm>
              <a:off x="2105025" y="4235450"/>
              <a:ext cx="457200" cy="307975"/>
            </a:xfrm>
            <a:prstGeom prst="rect">
              <a:avLst/>
            </a:prstGeom>
            <a:solidFill>
              <a:schemeClr val="bg1"/>
            </a:solidFill>
            <a:ln w="12700">
              <a:solidFill>
                <a:schemeClr val="tx1"/>
              </a:solidFill>
              <a:miter lim="800000"/>
              <a:headEnd/>
              <a:tailEnd/>
            </a:ln>
          </p:spPr>
          <p:txBody>
            <a:bodyPr wrap="none"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t>5</a:t>
              </a:r>
            </a:p>
          </p:txBody>
        </p:sp>
        <p:sp>
          <p:nvSpPr>
            <p:cNvPr id="52236" name="Rectangle 15">
              <a:extLst>
                <a:ext uri="{FF2B5EF4-FFF2-40B4-BE49-F238E27FC236}">
                  <a16:creationId xmlns:a16="http://schemas.microsoft.com/office/drawing/2014/main" id="{4DCE33FD-53AD-BB89-D14C-42A57404D9FA}"/>
                </a:ext>
              </a:extLst>
            </p:cNvPr>
            <p:cNvSpPr>
              <a:spLocks noChangeArrowheads="1"/>
            </p:cNvSpPr>
            <p:nvPr/>
          </p:nvSpPr>
          <p:spPr bwMode="auto">
            <a:xfrm>
              <a:off x="2105025" y="4772025"/>
              <a:ext cx="457200" cy="307975"/>
            </a:xfrm>
            <a:prstGeom prst="rect">
              <a:avLst/>
            </a:prstGeom>
            <a:solidFill>
              <a:schemeClr val="bg1"/>
            </a:solidFill>
            <a:ln w="12700">
              <a:solidFill>
                <a:schemeClr val="tx1"/>
              </a:solidFill>
              <a:miter lim="800000"/>
              <a:headEnd/>
              <a:tailEnd/>
            </a:ln>
          </p:spPr>
          <p:txBody>
            <a:bodyPr wrap="none"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t>0</a:t>
              </a:r>
            </a:p>
          </p:txBody>
        </p:sp>
        <p:sp>
          <p:nvSpPr>
            <p:cNvPr id="52237" name="Rectangle 16">
              <a:extLst>
                <a:ext uri="{FF2B5EF4-FFF2-40B4-BE49-F238E27FC236}">
                  <a16:creationId xmlns:a16="http://schemas.microsoft.com/office/drawing/2014/main" id="{329B6683-E3B1-73A5-3AFA-5366189761A3}"/>
                </a:ext>
              </a:extLst>
            </p:cNvPr>
            <p:cNvSpPr>
              <a:spLocks noChangeArrowheads="1"/>
            </p:cNvSpPr>
            <p:nvPr/>
          </p:nvSpPr>
          <p:spPr bwMode="auto">
            <a:xfrm>
              <a:off x="2105025" y="5076825"/>
              <a:ext cx="457200" cy="309563"/>
            </a:xfrm>
            <a:prstGeom prst="rect">
              <a:avLst/>
            </a:prstGeom>
            <a:solidFill>
              <a:schemeClr val="bg1"/>
            </a:solidFill>
            <a:ln w="12700">
              <a:solidFill>
                <a:schemeClr val="tx1"/>
              </a:solidFill>
              <a:miter lim="800000"/>
              <a:headEnd/>
              <a:tailEnd/>
            </a:ln>
          </p:spPr>
          <p:txBody>
            <a:bodyPr wrap="none"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t>5</a:t>
              </a:r>
            </a:p>
          </p:txBody>
        </p:sp>
        <p:sp>
          <p:nvSpPr>
            <p:cNvPr id="52238" name="Text Box 17">
              <a:extLst>
                <a:ext uri="{FF2B5EF4-FFF2-40B4-BE49-F238E27FC236}">
                  <a16:creationId xmlns:a16="http://schemas.microsoft.com/office/drawing/2014/main" id="{77649AFA-E7DA-E8FE-340E-EE9AAB220156}"/>
                </a:ext>
              </a:extLst>
            </p:cNvPr>
            <p:cNvSpPr txBox="1">
              <a:spLocks noChangeArrowheads="1"/>
            </p:cNvSpPr>
            <p:nvPr/>
          </p:nvSpPr>
          <p:spPr bwMode="auto">
            <a:xfrm>
              <a:off x="809625" y="5000625"/>
              <a:ext cx="1447800"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5000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(5 </a:t>
              </a: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sym typeface="Symbol" panose="05050102010706020507" pitchFamily="18" charset="2"/>
                </a:rPr>
                <a:t></a:t>
              </a: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350" b="1"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some</a:t>
              </a:r>
            </a:p>
          </p:txBody>
        </p:sp>
        <p:sp>
          <p:nvSpPr>
            <p:cNvPr id="52239" name="Text Box 18">
              <a:extLst>
                <a:ext uri="{FF2B5EF4-FFF2-40B4-BE49-F238E27FC236}">
                  <a16:creationId xmlns:a16="http://schemas.microsoft.com/office/drawing/2014/main" id="{0A1BF003-E4DF-1AB8-11B6-26451CE56E09}"/>
                </a:ext>
              </a:extLst>
            </p:cNvPr>
            <p:cNvSpPr txBox="1">
              <a:spLocks noChangeArrowheads="1"/>
            </p:cNvSpPr>
            <p:nvPr/>
          </p:nvSpPr>
          <p:spPr bwMode="auto">
            <a:xfrm>
              <a:off x="2638425" y="5000625"/>
              <a:ext cx="2514600"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5000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 = true (since 0 </a:t>
              </a: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sym typeface="Symbol" panose="05050102010706020507" pitchFamily="18" charset="2"/>
                </a:rPr>
                <a:t> </a:t>
              </a: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sym typeface="Symbol" panose="05050102010706020507" pitchFamily="18" charset="2"/>
                </a:rPr>
                <a:t>5)</a:t>
              </a:r>
              <a:endPar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sym typeface="Symbol" panose="05050102010706020507" pitchFamily="18" charset="2"/>
              </a:endParaRPr>
            </a:p>
          </p:txBody>
        </p:sp>
        <p:sp>
          <p:nvSpPr>
            <p:cNvPr id="52240" name="Text Box 19">
              <a:extLst>
                <a:ext uri="{FF2B5EF4-FFF2-40B4-BE49-F238E27FC236}">
                  <a16:creationId xmlns:a16="http://schemas.microsoft.com/office/drawing/2014/main" id="{27E48538-2B09-B9D0-0335-7AC427BF569A}"/>
                </a:ext>
              </a:extLst>
            </p:cNvPr>
            <p:cNvSpPr txBox="1">
              <a:spLocks noChangeArrowheads="1"/>
            </p:cNvSpPr>
            <p:nvPr/>
          </p:nvSpPr>
          <p:spPr bwMode="auto">
            <a:xfrm>
              <a:off x="3738563" y="2486025"/>
              <a:ext cx="4876800" cy="400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5000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(read:  5 &lt; some tuple in the relation) </a:t>
              </a:r>
            </a:p>
          </p:txBody>
        </p:sp>
        <p:sp>
          <p:nvSpPr>
            <p:cNvPr id="52241" name="Text Box 20">
              <a:extLst>
                <a:ext uri="{FF2B5EF4-FFF2-40B4-BE49-F238E27FC236}">
                  <a16:creationId xmlns:a16="http://schemas.microsoft.com/office/drawing/2014/main" id="{4B5F60C6-FE88-CC3D-1411-2817DBBB9143}"/>
                </a:ext>
              </a:extLst>
            </p:cNvPr>
            <p:cNvSpPr txBox="1">
              <a:spLocks noChangeArrowheads="1"/>
            </p:cNvSpPr>
            <p:nvPr/>
          </p:nvSpPr>
          <p:spPr bwMode="auto">
            <a:xfrm>
              <a:off x="844550" y="3402013"/>
              <a:ext cx="1377949" cy="400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5000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(5 &lt; </a:t>
              </a:r>
              <a:r>
                <a:rPr kumimoji="0" lang="en-US" altLang="en-US" sz="1350" b="1"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some</a:t>
              </a:r>
              <a:endPar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2242" name="Text Box 21">
              <a:extLst>
                <a:ext uri="{FF2B5EF4-FFF2-40B4-BE49-F238E27FC236}">
                  <a16:creationId xmlns:a16="http://schemas.microsoft.com/office/drawing/2014/main" id="{E50748B4-1E16-CA73-FF05-F6985669FFBA}"/>
                </a:ext>
              </a:extLst>
            </p:cNvPr>
            <p:cNvSpPr txBox="1">
              <a:spLocks noChangeArrowheads="1"/>
            </p:cNvSpPr>
            <p:nvPr/>
          </p:nvSpPr>
          <p:spPr bwMode="auto">
            <a:xfrm>
              <a:off x="2638425" y="4159251"/>
              <a:ext cx="1219200" cy="400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5000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 = true</a:t>
              </a:r>
            </a:p>
          </p:txBody>
        </p:sp>
        <p:sp>
          <p:nvSpPr>
            <p:cNvPr id="52243" name="Text Box 22">
              <a:extLst>
                <a:ext uri="{FF2B5EF4-FFF2-40B4-BE49-F238E27FC236}">
                  <a16:creationId xmlns:a16="http://schemas.microsoft.com/office/drawing/2014/main" id="{C671FD89-2975-C86C-28FC-1D9A6249BBCF}"/>
                </a:ext>
              </a:extLst>
            </p:cNvPr>
            <p:cNvSpPr txBox="1">
              <a:spLocks noChangeArrowheads="1"/>
            </p:cNvSpPr>
            <p:nvPr/>
          </p:nvSpPr>
          <p:spPr bwMode="auto">
            <a:xfrm>
              <a:off x="885825" y="4162425"/>
              <a:ext cx="1524000" cy="400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5000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(5 = </a:t>
              </a:r>
              <a:r>
                <a:rPr kumimoji="0" lang="en-US" altLang="en-US" sz="1350" b="1"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some</a:t>
              </a:r>
              <a:endPar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2244" name="Rectangle 23">
              <a:extLst>
                <a:ext uri="{FF2B5EF4-FFF2-40B4-BE49-F238E27FC236}">
                  <a16:creationId xmlns:a16="http://schemas.microsoft.com/office/drawing/2014/main" id="{80A60B92-37C1-AB2F-FA7A-3E6A2B2CC8EA}"/>
                </a:ext>
              </a:extLst>
            </p:cNvPr>
            <p:cNvSpPr>
              <a:spLocks noChangeArrowheads="1"/>
            </p:cNvSpPr>
            <p:nvPr/>
          </p:nvSpPr>
          <p:spPr bwMode="auto">
            <a:xfrm>
              <a:off x="823913" y="5472113"/>
              <a:ext cx="68008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67866" tIns="33338" rIns="67866" bIns="33338"/>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 </a:t>
              </a:r>
              <a:r>
                <a:rPr kumimoji="0" lang="en-US" altLang="en-US" sz="1350" b="1"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some</a:t>
              </a:r>
              <a:r>
                <a:rPr kumimoji="0" lang="en-US" altLang="en-US" sz="135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 </a:t>
              </a:r>
              <a:r>
                <a:rPr kumimoji="0" lang="en-US" altLang="en-US" sz="135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sym typeface="Symbol" panose="05050102010706020507" pitchFamily="18" charset="2"/>
                </a:rPr>
                <a:t> </a:t>
              </a:r>
              <a:r>
                <a:rPr kumimoji="0" lang="en-US" altLang="en-US" sz="1350" b="1"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sym typeface="Symbol" panose="05050102010706020507" pitchFamily="18" charset="2"/>
                </a:rPr>
                <a:t>in</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sym typeface="Symbol" panose="05050102010706020507" pitchFamily="18" charset="2"/>
                </a:rPr>
                <a:t>However, ( </a:t>
              </a:r>
              <a:r>
                <a:rPr kumimoji="0" lang="en-US" altLang="en-US" sz="1350" b="1"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sym typeface="Symbol" panose="05050102010706020507" pitchFamily="18" charset="2"/>
                </a:rPr>
                <a:t>some</a:t>
              </a:r>
              <a:r>
                <a:rPr kumimoji="0" lang="en-US" altLang="en-US" sz="135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sym typeface="Symbol" panose="05050102010706020507" pitchFamily="18" charset="2"/>
                </a:rPr>
                <a:t>)  </a:t>
              </a:r>
              <a:r>
                <a:rPr kumimoji="0" lang="en-US" altLang="en-US" sz="1350" b="1"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sym typeface="Symbol" panose="05050102010706020507" pitchFamily="18" charset="2"/>
                </a:rPr>
                <a:t>not in</a:t>
              </a:r>
              <a:endParaRPr kumimoji="0" lang="en-US" altLang="en-US" sz="135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sym typeface="Symbol" panose="05050102010706020507" pitchFamily="18" charset="2"/>
              </a:endParaRPr>
            </a:p>
          </p:txBody>
        </p:sp>
        <p:sp>
          <p:nvSpPr>
            <p:cNvPr id="52245" name="Line 24">
              <a:extLst>
                <a:ext uri="{FF2B5EF4-FFF2-40B4-BE49-F238E27FC236}">
                  <a16:creationId xmlns:a16="http://schemas.microsoft.com/office/drawing/2014/main" id="{77FE7C75-BB84-7959-3BFC-5C1B15D10EFA}"/>
                </a:ext>
              </a:extLst>
            </p:cNvPr>
            <p:cNvSpPr>
              <a:spLocks noChangeShapeType="1"/>
            </p:cNvSpPr>
            <p:nvPr/>
          </p:nvSpPr>
          <p:spPr bwMode="auto">
            <a:xfrm flipH="1">
              <a:off x="2919413" y="5840413"/>
              <a:ext cx="122237" cy="2794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IN"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grpSp>
    </p:spTree>
    <p:extLst>
      <p:ext uri="{BB962C8B-B14F-4D97-AF65-F5344CB8AC3E}">
        <p14:creationId xmlns:p14="http://schemas.microsoft.com/office/powerpoint/2010/main" val="400282424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PhAnim="0">
  <p:cSld>
    <p:spTree>
      <p:nvGrpSpPr>
        <p:cNvPr id="1" name="">
          <a:extLst>
            <a:ext uri="{FF2B5EF4-FFF2-40B4-BE49-F238E27FC236}">
              <a16:creationId xmlns:a16="http://schemas.microsoft.com/office/drawing/2014/main" id="{80B11CE9-2DCE-48A1-B76F-2A49B78CBEB8}"/>
            </a:ext>
          </a:extLst>
        </p:cNvPr>
        <p:cNvGrpSpPr/>
        <p:nvPr/>
      </p:nvGrpSpPr>
      <p:grpSpPr>
        <a:xfrm>
          <a:off x="0" y="0"/>
          <a:ext cx="0" cy="0"/>
          <a:chOff x="0" y="0"/>
          <a:chExt cx="0" cy="0"/>
        </a:xfrm>
      </p:grpSpPr>
      <p:sp>
        <p:nvSpPr>
          <p:cNvPr id="447490" name="Rectangle 2">
            <a:extLst>
              <a:ext uri="{FF2B5EF4-FFF2-40B4-BE49-F238E27FC236}">
                <a16:creationId xmlns:a16="http://schemas.microsoft.com/office/drawing/2014/main" id="{E1D696CE-D5AD-E153-36FB-C3ACCD93F15B}"/>
              </a:ext>
            </a:extLst>
          </p:cNvPr>
          <p:cNvSpPr>
            <a:spLocks noGrp="1" noChangeArrowheads="1"/>
          </p:cNvSpPr>
          <p:nvPr>
            <p:ph type="title"/>
          </p:nvPr>
        </p:nvSpPr>
        <p:spPr/>
        <p:txBody>
          <a:bodyPr/>
          <a:lstStyle/>
          <a:p>
            <a:r>
              <a:rPr lang="en-US" altLang="en-US" dirty="0"/>
              <a:t>Set Comparison – </a:t>
            </a:r>
            <a:r>
              <a:rPr lang="ja-JP" altLang="en-US" dirty="0"/>
              <a:t>“</a:t>
            </a:r>
            <a:r>
              <a:rPr lang="en-US" altLang="ja-JP" dirty="0"/>
              <a:t>all</a:t>
            </a:r>
            <a:r>
              <a:rPr lang="ja-JP" altLang="en-US" dirty="0"/>
              <a:t>”</a:t>
            </a:r>
            <a:r>
              <a:rPr lang="en-US" altLang="ja-JP" dirty="0"/>
              <a:t> Clause</a:t>
            </a:r>
            <a:endParaRPr lang="en-US" altLang="en-US" dirty="0"/>
          </a:p>
        </p:txBody>
      </p:sp>
      <p:sp>
        <p:nvSpPr>
          <p:cNvPr id="53250" name="Rectangle 3">
            <a:extLst>
              <a:ext uri="{FF2B5EF4-FFF2-40B4-BE49-F238E27FC236}">
                <a16:creationId xmlns:a16="http://schemas.microsoft.com/office/drawing/2014/main" id="{C8D2B57C-DDA9-9AC4-8667-669606CAD85B}"/>
              </a:ext>
            </a:extLst>
          </p:cNvPr>
          <p:cNvSpPr>
            <a:spLocks noGrp="1" noChangeArrowheads="1"/>
          </p:cNvSpPr>
          <p:nvPr>
            <p:ph type="body" idx="1"/>
          </p:nvPr>
        </p:nvSpPr>
        <p:spPr>
          <a:xfrm>
            <a:off x="1719263" y="831057"/>
            <a:ext cx="5760529" cy="549688"/>
          </a:xfrm>
        </p:spPr>
        <p:txBody>
          <a:bodyPr/>
          <a:lstStyle/>
          <a:p>
            <a:pPr>
              <a:tabLst>
                <a:tab pos="1027510" algn="l"/>
                <a:tab pos="1372791" algn="l"/>
              </a:tabLst>
            </a:pPr>
            <a:r>
              <a:rPr lang="en-US" altLang="en-US" dirty="0"/>
              <a:t>Find the names of all instructors whose salary is greater than the salary of all instructors in the Biology department.</a:t>
            </a:r>
          </a:p>
        </p:txBody>
      </p:sp>
      <p:sp>
        <p:nvSpPr>
          <p:cNvPr id="53251" name="Text Box 4">
            <a:extLst>
              <a:ext uri="{FF2B5EF4-FFF2-40B4-BE49-F238E27FC236}">
                <a16:creationId xmlns:a16="http://schemas.microsoft.com/office/drawing/2014/main" id="{2773F09D-C56F-89AA-7125-A40C1F8C6844}"/>
              </a:ext>
            </a:extLst>
          </p:cNvPr>
          <p:cNvSpPr txBox="1">
            <a:spLocks noChangeArrowheads="1"/>
          </p:cNvSpPr>
          <p:nvPr/>
        </p:nvSpPr>
        <p:spPr bwMode="auto">
          <a:xfrm>
            <a:off x="2547986" y="1332740"/>
            <a:ext cx="3763565" cy="10733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select </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name</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from </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instructor</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where </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salary </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&gt; </a:t>
            </a: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all </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select </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salary</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from </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instructor</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where </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dept name </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'Biology');</a:t>
            </a:r>
          </a:p>
        </p:txBody>
      </p:sp>
    </p:spTree>
    <p:extLst>
      <p:ext uri="{BB962C8B-B14F-4D97-AF65-F5344CB8AC3E}">
        <p14:creationId xmlns:p14="http://schemas.microsoft.com/office/powerpoint/2010/main" val="302610775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4BEA59-A3DF-FBEC-5A67-C5FEB85CA46F}"/>
            </a:ext>
          </a:extLst>
        </p:cNvPr>
        <p:cNvGrpSpPr/>
        <p:nvPr/>
      </p:nvGrpSpPr>
      <p:grpSpPr>
        <a:xfrm>
          <a:off x="0" y="0"/>
          <a:ext cx="0" cy="0"/>
          <a:chOff x="0" y="0"/>
          <a:chExt cx="0" cy="0"/>
        </a:xfrm>
      </p:grpSpPr>
      <p:sp>
        <p:nvSpPr>
          <p:cNvPr id="449538" name="Rectangle 2">
            <a:extLst>
              <a:ext uri="{FF2B5EF4-FFF2-40B4-BE49-F238E27FC236}">
                <a16:creationId xmlns:a16="http://schemas.microsoft.com/office/drawing/2014/main" id="{2A740398-C4CB-77DB-03BF-5470F0210CAF}"/>
              </a:ext>
            </a:extLst>
          </p:cNvPr>
          <p:cNvSpPr>
            <a:spLocks noGrp="1" noChangeArrowheads="1"/>
          </p:cNvSpPr>
          <p:nvPr>
            <p:ph type="title"/>
          </p:nvPr>
        </p:nvSpPr>
        <p:spPr/>
        <p:txBody>
          <a:bodyPr/>
          <a:lstStyle/>
          <a:p>
            <a:r>
              <a:rPr lang="en-US" altLang="en-US" dirty="0"/>
              <a:t>Definition of </a:t>
            </a:r>
            <a:r>
              <a:rPr lang="ja-JP" altLang="en-US" dirty="0"/>
              <a:t>“</a:t>
            </a:r>
            <a:r>
              <a:rPr lang="en-US" altLang="ja-JP" dirty="0"/>
              <a:t>all</a:t>
            </a:r>
            <a:r>
              <a:rPr lang="ja-JP" altLang="en-US" dirty="0"/>
              <a:t>”</a:t>
            </a:r>
            <a:r>
              <a:rPr lang="en-US" altLang="ja-JP" dirty="0"/>
              <a:t> Clause</a:t>
            </a:r>
            <a:endParaRPr lang="en-US" altLang="en-US" dirty="0"/>
          </a:p>
        </p:txBody>
      </p:sp>
      <p:sp>
        <p:nvSpPr>
          <p:cNvPr id="54274" name="Rectangle 3">
            <a:extLst>
              <a:ext uri="{FF2B5EF4-FFF2-40B4-BE49-F238E27FC236}">
                <a16:creationId xmlns:a16="http://schemas.microsoft.com/office/drawing/2014/main" id="{2F2655EA-4A65-28AA-2B2C-02ADFC207774}"/>
              </a:ext>
            </a:extLst>
          </p:cNvPr>
          <p:cNvSpPr>
            <a:spLocks noGrp="1" noChangeArrowheads="1"/>
          </p:cNvSpPr>
          <p:nvPr>
            <p:ph type="body" idx="1"/>
          </p:nvPr>
        </p:nvSpPr>
        <p:spPr>
          <a:xfrm>
            <a:off x="1719263" y="841773"/>
            <a:ext cx="5020866" cy="286940"/>
          </a:xfrm>
        </p:spPr>
        <p:txBody>
          <a:bodyPr vert="horz" wrap="square" lIns="67866" tIns="33338" rIns="67866" bIns="33338" numCol="1" anchor="t" anchorCtr="0" compatLnSpc="1">
            <a:prstTxWarp prst="textNoShape">
              <a:avLst/>
            </a:prstTxWarp>
          </a:bodyPr>
          <a:lstStyle/>
          <a:p>
            <a:r>
              <a:rPr lang="en-US" altLang="en-US" dirty="0"/>
              <a:t>F &lt;comp&gt; </a:t>
            </a:r>
            <a:r>
              <a:rPr lang="en-US" altLang="en-US" b="1" dirty="0"/>
              <a:t>all </a:t>
            </a:r>
            <a:r>
              <a:rPr lang="en-US" altLang="en-US" i="1" dirty="0"/>
              <a:t>r </a:t>
            </a:r>
            <a:r>
              <a:rPr lang="en-US" altLang="en-US" dirty="0">
                <a:sym typeface="Symbol" panose="05050102010706020507" pitchFamily="18" charset="2"/>
              </a:rPr>
              <a:t></a:t>
            </a:r>
            <a:r>
              <a:rPr lang="en-US" altLang="en-US" i="1" dirty="0">
                <a:sym typeface="Symbol" panose="05050102010706020507" pitchFamily="18" charset="2"/>
              </a:rPr>
              <a:t>t </a:t>
            </a:r>
            <a:r>
              <a:rPr lang="en-US" altLang="en-US" dirty="0">
                <a:sym typeface="Symbol" panose="05050102010706020507" pitchFamily="18" charset="2"/>
              </a:rPr>
              <a:t></a:t>
            </a:r>
            <a:r>
              <a:rPr lang="en-US" altLang="en-US" i="1" dirty="0">
                <a:sym typeface="Symbol" panose="05050102010706020507" pitchFamily="18" charset="2"/>
              </a:rPr>
              <a:t>r</a:t>
            </a:r>
            <a:r>
              <a:rPr lang="en-US" altLang="en-US" dirty="0">
                <a:sym typeface="Symbol" panose="05050102010706020507" pitchFamily="18" charset="2"/>
              </a:rPr>
              <a:t> (F &lt;comp&gt; </a:t>
            </a:r>
            <a:r>
              <a:rPr lang="en-US" altLang="en-US" i="1" dirty="0">
                <a:sym typeface="Symbol" panose="05050102010706020507" pitchFamily="18" charset="2"/>
              </a:rPr>
              <a:t>t)</a:t>
            </a:r>
            <a:endParaRPr lang="en-US" altLang="en-US" dirty="0"/>
          </a:p>
        </p:txBody>
      </p:sp>
      <p:grpSp>
        <p:nvGrpSpPr>
          <p:cNvPr id="2" name="Group 1">
            <a:extLst>
              <a:ext uri="{FF2B5EF4-FFF2-40B4-BE49-F238E27FC236}">
                <a16:creationId xmlns:a16="http://schemas.microsoft.com/office/drawing/2014/main" id="{BEDB36FA-72B3-DA87-2125-F13D941BD610}"/>
              </a:ext>
            </a:extLst>
          </p:cNvPr>
          <p:cNvGrpSpPr>
            <a:grpSpLocks/>
          </p:cNvGrpSpPr>
          <p:nvPr/>
        </p:nvGrpSpPr>
        <p:grpSpPr bwMode="auto">
          <a:xfrm>
            <a:off x="2166937" y="1314451"/>
            <a:ext cx="5100638" cy="3164681"/>
            <a:chOff x="1238250" y="1752600"/>
            <a:chExt cx="6800850" cy="4219575"/>
          </a:xfrm>
        </p:grpSpPr>
        <p:grpSp>
          <p:nvGrpSpPr>
            <p:cNvPr id="3" name="Group 4">
              <a:extLst>
                <a:ext uri="{FF2B5EF4-FFF2-40B4-BE49-F238E27FC236}">
                  <a16:creationId xmlns:a16="http://schemas.microsoft.com/office/drawing/2014/main" id="{6A3CE6D9-AB1E-628D-EA82-8AD576F09329}"/>
                </a:ext>
              </a:extLst>
            </p:cNvPr>
            <p:cNvGrpSpPr>
              <a:grpSpLocks/>
            </p:cNvGrpSpPr>
            <p:nvPr/>
          </p:nvGrpSpPr>
          <p:grpSpPr bwMode="auto">
            <a:xfrm>
              <a:off x="2619375" y="1752600"/>
              <a:ext cx="457200" cy="1066800"/>
              <a:chOff x="2448" y="1296"/>
              <a:chExt cx="288" cy="960"/>
            </a:xfrm>
          </p:grpSpPr>
          <p:sp>
            <p:nvSpPr>
              <p:cNvPr id="54293" name="Rectangle 5">
                <a:extLst>
                  <a:ext uri="{FF2B5EF4-FFF2-40B4-BE49-F238E27FC236}">
                    <a16:creationId xmlns:a16="http://schemas.microsoft.com/office/drawing/2014/main" id="{19438381-F97D-CC0E-6080-674BAFA2D1A7}"/>
                  </a:ext>
                </a:extLst>
              </p:cNvPr>
              <p:cNvSpPr>
                <a:spLocks noChangeArrowheads="1"/>
              </p:cNvSpPr>
              <p:nvPr/>
            </p:nvSpPr>
            <p:spPr bwMode="auto">
              <a:xfrm>
                <a:off x="2448" y="1296"/>
                <a:ext cx="288" cy="336"/>
              </a:xfrm>
              <a:prstGeom prst="rect">
                <a:avLst/>
              </a:prstGeom>
              <a:solidFill>
                <a:schemeClr val="bg1"/>
              </a:solidFill>
              <a:ln w="12700">
                <a:solidFill>
                  <a:schemeClr val="tx1"/>
                </a:solidFill>
                <a:miter lim="800000"/>
                <a:headEnd/>
                <a:tailEnd/>
              </a:ln>
            </p:spPr>
            <p:txBody>
              <a:bodyPr wrap="none"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t>0</a:t>
                </a:r>
              </a:p>
            </p:txBody>
          </p:sp>
          <p:sp>
            <p:nvSpPr>
              <p:cNvPr id="54294" name="Rectangle 6">
                <a:extLst>
                  <a:ext uri="{FF2B5EF4-FFF2-40B4-BE49-F238E27FC236}">
                    <a16:creationId xmlns:a16="http://schemas.microsoft.com/office/drawing/2014/main" id="{EE4C3735-344C-CF89-3CE8-C1AC908E7F9C}"/>
                  </a:ext>
                </a:extLst>
              </p:cNvPr>
              <p:cNvSpPr>
                <a:spLocks noChangeArrowheads="1"/>
              </p:cNvSpPr>
              <p:nvPr/>
            </p:nvSpPr>
            <p:spPr bwMode="auto">
              <a:xfrm>
                <a:off x="2448" y="1584"/>
                <a:ext cx="288" cy="336"/>
              </a:xfrm>
              <a:prstGeom prst="rect">
                <a:avLst/>
              </a:prstGeom>
              <a:solidFill>
                <a:schemeClr val="bg1"/>
              </a:solidFill>
              <a:ln w="12700">
                <a:solidFill>
                  <a:schemeClr val="tx1"/>
                </a:solidFill>
                <a:miter lim="800000"/>
                <a:headEnd/>
                <a:tailEnd/>
              </a:ln>
            </p:spPr>
            <p:txBody>
              <a:bodyPr wrap="none"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t>5</a:t>
                </a:r>
              </a:p>
            </p:txBody>
          </p:sp>
          <p:sp>
            <p:nvSpPr>
              <p:cNvPr id="54295" name="Rectangle 7">
                <a:extLst>
                  <a:ext uri="{FF2B5EF4-FFF2-40B4-BE49-F238E27FC236}">
                    <a16:creationId xmlns:a16="http://schemas.microsoft.com/office/drawing/2014/main" id="{E412311D-7D45-2A5A-FFD9-4C83A0D0CE42}"/>
                  </a:ext>
                </a:extLst>
              </p:cNvPr>
              <p:cNvSpPr>
                <a:spLocks noChangeArrowheads="1"/>
              </p:cNvSpPr>
              <p:nvPr/>
            </p:nvSpPr>
            <p:spPr bwMode="auto">
              <a:xfrm>
                <a:off x="2448" y="1920"/>
                <a:ext cx="288" cy="336"/>
              </a:xfrm>
              <a:prstGeom prst="rect">
                <a:avLst/>
              </a:prstGeom>
              <a:solidFill>
                <a:schemeClr val="bg1"/>
              </a:solidFill>
              <a:ln w="12700">
                <a:solidFill>
                  <a:schemeClr val="tx1"/>
                </a:solidFill>
                <a:miter lim="800000"/>
                <a:headEnd/>
                <a:tailEnd/>
              </a:ln>
            </p:spPr>
            <p:txBody>
              <a:bodyPr wrap="none"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t>6</a:t>
                </a:r>
              </a:p>
            </p:txBody>
          </p:sp>
        </p:grpSp>
        <p:sp>
          <p:nvSpPr>
            <p:cNvPr id="54277" name="Text Box 8">
              <a:extLst>
                <a:ext uri="{FF2B5EF4-FFF2-40B4-BE49-F238E27FC236}">
                  <a16:creationId xmlns:a16="http://schemas.microsoft.com/office/drawing/2014/main" id="{38D9D528-EF68-20E9-EB3D-95C9D8A9CA13}"/>
                </a:ext>
              </a:extLst>
            </p:cNvPr>
            <p:cNvSpPr txBox="1">
              <a:spLocks noChangeArrowheads="1"/>
            </p:cNvSpPr>
            <p:nvPr/>
          </p:nvSpPr>
          <p:spPr bwMode="auto">
            <a:xfrm>
              <a:off x="1593850" y="2057400"/>
              <a:ext cx="1219200" cy="400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5000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(5 &lt; </a:t>
              </a:r>
              <a:r>
                <a:rPr kumimoji="0" lang="en-US" altLang="en-US" sz="1350" b="1"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all</a:t>
              </a:r>
              <a:endPar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4278" name="Text Box 9">
              <a:extLst>
                <a:ext uri="{FF2B5EF4-FFF2-40B4-BE49-F238E27FC236}">
                  <a16:creationId xmlns:a16="http://schemas.microsoft.com/office/drawing/2014/main" id="{01342F09-0DD8-873C-F573-C0E46F85DFCD}"/>
                </a:ext>
              </a:extLst>
            </p:cNvPr>
            <p:cNvSpPr txBox="1">
              <a:spLocks noChangeArrowheads="1"/>
            </p:cNvSpPr>
            <p:nvPr/>
          </p:nvSpPr>
          <p:spPr bwMode="auto">
            <a:xfrm>
              <a:off x="3152775" y="2057400"/>
              <a:ext cx="1219200" cy="400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5000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 = false</a:t>
              </a:r>
            </a:p>
          </p:txBody>
        </p:sp>
        <p:sp>
          <p:nvSpPr>
            <p:cNvPr id="54279" name="Rectangle 10">
              <a:extLst>
                <a:ext uri="{FF2B5EF4-FFF2-40B4-BE49-F238E27FC236}">
                  <a16:creationId xmlns:a16="http://schemas.microsoft.com/office/drawing/2014/main" id="{4EBC6196-CD5C-8486-185C-E6DFDD260AB5}"/>
                </a:ext>
              </a:extLst>
            </p:cNvPr>
            <p:cNvSpPr>
              <a:spLocks noChangeArrowheads="1"/>
            </p:cNvSpPr>
            <p:nvPr/>
          </p:nvSpPr>
          <p:spPr bwMode="auto">
            <a:xfrm>
              <a:off x="2619375" y="2971800"/>
              <a:ext cx="457200" cy="381000"/>
            </a:xfrm>
            <a:prstGeom prst="rect">
              <a:avLst/>
            </a:prstGeom>
            <a:solidFill>
              <a:schemeClr val="bg1"/>
            </a:solidFill>
            <a:ln w="12700">
              <a:solidFill>
                <a:schemeClr val="tx1"/>
              </a:solidFill>
              <a:miter lim="800000"/>
              <a:headEnd/>
              <a:tailEnd/>
            </a:ln>
          </p:spPr>
          <p:txBody>
            <a:bodyPr wrap="none"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t>6</a:t>
              </a:r>
            </a:p>
          </p:txBody>
        </p:sp>
        <p:sp>
          <p:nvSpPr>
            <p:cNvPr id="54280" name="Rectangle 11">
              <a:extLst>
                <a:ext uri="{FF2B5EF4-FFF2-40B4-BE49-F238E27FC236}">
                  <a16:creationId xmlns:a16="http://schemas.microsoft.com/office/drawing/2014/main" id="{34502725-6927-EACA-3438-C9A085DEFB42}"/>
                </a:ext>
              </a:extLst>
            </p:cNvPr>
            <p:cNvSpPr>
              <a:spLocks noChangeArrowheads="1"/>
            </p:cNvSpPr>
            <p:nvPr/>
          </p:nvSpPr>
          <p:spPr bwMode="auto">
            <a:xfrm>
              <a:off x="2619375" y="3276600"/>
              <a:ext cx="457200" cy="296863"/>
            </a:xfrm>
            <a:prstGeom prst="rect">
              <a:avLst/>
            </a:prstGeom>
            <a:solidFill>
              <a:schemeClr val="bg1"/>
            </a:solidFill>
            <a:ln w="12700">
              <a:solidFill>
                <a:schemeClr val="tx1"/>
              </a:solidFill>
              <a:miter lim="800000"/>
              <a:headEnd/>
              <a:tailEnd/>
            </a:ln>
          </p:spPr>
          <p:txBody>
            <a:bodyPr wrap="none"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t>10</a:t>
              </a:r>
            </a:p>
          </p:txBody>
        </p:sp>
        <p:sp>
          <p:nvSpPr>
            <p:cNvPr id="54281" name="Rectangle 12">
              <a:extLst>
                <a:ext uri="{FF2B5EF4-FFF2-40B4-BE49-F238E27FC236}">
                  <a16:creationId xmlns:a16="http://schemas.microsoft.com/office/drawing/2014/main" id="{E7AE63CD-8983-6425-79D7-B4FBBCF78274}"/>
                </a:ext>
              </a:extLst>
            </p:cNvPr>
            <p:cNvSpPr>
              <a:spLocks noChangeArrowheads="1"/>
            </p:cNvSpPr>
            <p:nvPr/>
          </p:nvSpPr>
          <p:spPr bwMode="auto">
            <a:xfrm>
              <a:off x="2619375" y="3730625"/>
              <a:ext cx="457200" cy="307975"/>
            </a:xfrm>
            <a:prstGeom prst="rect">
              <a:avLst/>
            </a:prstGeom>
            <a:solidFill>
              <a:schemeClr val="bg1"/>
            </a:solidFill>
            <a:ln w="12700">
              <a:solidFill>
                <a:schemeClr val="tx1"/>
              </a:solidFill>
              <a:miter lim="800000"/>
              <a:headEnd/>
              <a:tailEnd/>
            </a:ln>
          </p:spPr>
          <p:txBody>
            <a:bodyPr wrap="none"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t>4</a:t>
              </a:r>
            </a:p>
          </p:txBody>
        </p:sp>
        <p:sp>
          <p:nvSpPr>
            <p:cNvPr id="54282" name="Text Box 13">
              <a:extLst>
                <a:ext uri="{FF2B5EF4-FFF2-40B4-BE49-F238E27FC236}">
                  <a16:creationId xmlns:a16="http://schemas.microsoft.com/office/drawing/2014/main" id="{C95C8EA2-8828-4AD4-B8B8-3A4B9D747978}"/>
                </a:ext>
              </a:extLst>
            </p:cNvPr>
            <p:cNvSpPr txBox="1">
              <a:spLocks noChangeArrowheads="1"/>
            </p:cNvSpPr>
            <p:nvPr/>
          </p:nvSpPr>
          <p:spPr bwMode="auto">
            <a:xfrm>
              <a:off x="3152775" y="3216275"/>
              <a:ext cx="1219200" cy="400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5000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 = true</a:t>
              </a:r>
            </a:p>
          </p:txBody>
        </p:sp>
        <p:sp>
          <p:nvSpPr>
            <p:cNvPr id="54283" name="Rectangle 14">
              <a:extLst>
                <a:ext uri="{FF2B5EF4-FFF2-40B4-BE49-F238E27FC236}">
                  <a16:creationId xmlns:a16="http://schemas.microsoft.com/office/drawing/2014/main" id="{7F6E6360-7C2F-B3F4-59BB-6A47B9AC0194}"/>
                </a:ext>
              </a:extLst>
            </p:cNvPr>
            <p:cNvSpPr>
              <a:spLocks noChangeArrowheads="1"/>
            </p:cNvSpPr>
            <p:nvPr/>
          </p:nvSpPr>
          <p:spPr bwMode="auto">
            <a:xfrm>
              <a:off x="2619375" y="4035425"/>
              <a:ext cx="457200" cy="307975"/>
            </a:xfrm>
            <a:prstGeom prst="rect">
              <a:avLst/>
            </a:prstGeom>
            <a:solidFill>
              <a:schemeClr val="bg1"/>
            </a:solidFill>
            <a:ln w="12700">
              <a:solidFill>
                <a:schemeClr val="tx1"/>
              </a:solidFill>
              <a:miter lim="800000"/>
              <a:headEnd/>
              <a:tailEnd/>
            </a:ln>
          </p:spPr>
          <p:txBody>
            <a:bodyPr wrap="none"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t>5</a:t>
              </a:r>
            </a:p>
          </p:txBody>
        </p:sp>
        <p:sp>
          <p:nvSpPr>
            <p:cNvPr id="54284" name="Rectangle 15">
              <a:extLst>
                <a:ext uri="{FF2B5EF4-FFF2-40B4-BE49-F238E27FC236}">
                  <a16:creationId xmlns:a16="http://schemas.microsoft.com/office/drawing/2014/main" id="{2D81333D-2DCA-B400-EA66-EA9B4D5A0A70}"/>
                </a:ext>
              </a:extLst>
            </p:cNvPr>
            <p:cNvSpPr>
              <a:spLocks noChangeArrowheads="1"/>
            </p:cNvSpPr>
            <p:nvPr/>
          </p:nvSpPr>
          <p:spPr bwMode="auto">
            <a:xfrm>
              <a:off x="2619375" y="4572000"/>
              <a:ext cx="457200" cy="307975"/>
            </a:xfrm>
            <a:prstGeom prst="rect">
              <a:avLst/>
            </a:prstGeom>
            <a:solidFill>
              <a:schemeClr val="bg1"/>
            </a:solidFill>
            <a:ln w="12700">
              <a:solidFill>
                <a:schemeClr val="tx1"/>
              </a:solidFill>
              <a:miter lim="800000"/>
              <a:headEnd/>
              <a:tailEnd/>
            </a:ln>
          </p:spPr>
          <p:txBody>
            <a:bodyPr wrap="none"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t>4</a:t>
              </a:r>
            </a:p>
          </p:txBody>
        </p:sp>
        <p:sp>
          <p:nvSpPr>
            <p:cNvPr id="54285" name="Rectangle 16">
              <a:extLst>
                <a:ext uri="{FF2B5EF4-FFF2-40B4-BE49-F238E27FC236}">
                  <a16:creationId xmlns:a16="http://schemas.microsoft.com/office/drawing/2014/main" id="{7C3B560C-B58C-8E14-C3CC-6C71C9A94343}"/>
                </a:ext>
              </a:extLst>
            </p:cNvPr>
            <p:cNvSpPr>
              <a:spLocks noChangeArrowheads="1"/>
            </p:cNvSpPr>
            <p:nvPr/>
          </p:nvSpPr>
          <p:spPr bwMode="auto">
            <a:xfrm>
              <a:off x="2619375" y="4876800"/>
              <a:ext cx="457200" cy="309563"/>
            </a:xfrm>
            <a:prstGeom prst="rect">
              <a:avLst/>
            </a:prstGeom>
            <a:solidFill>
              <a:schemeClr val="bg1"/>
            </a:solidFill>
            <a:ln w="12700">
              <a:solidFill>
                <a:schemeClr val="tx1"/>
              </a:solidFill>
              <a:miter lim="800000"/>
              <a:headEnd/>
              <a:tailEnd/>
            </a:ln>
          </p:spPr>
          <p:txBody>
            <a:bodyPr wrap="none"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t>6</a:t>
              </a:r>
            </a:p>
          </p:txBody>
        </p:sp>
        <p:sp>
          <p:nvSpPr>
            <p:cNvPr id="54286" name="Text Box 17">
              <a:extLst>
                <a:ext uri="{FF2B5EF4-FFF2-40B4-BE49-F238E27FC236}">
                  <a16:creationId xmlns:a16="http://schemas.microsoft.com/office/drawing/2014/main" id="{A5EB2138-23FD-CA06-CC3C-E7DD5A35ACEA}"/>
                </a:ext>
              </a:extLst>
            </p:cNvPr>
            <p:cNvSpPr txBox="1">
              <a:spLocks noChangeArrowheads="1"/>
            </p:cNvSpPr>
            <p:nvPr/>
          </p:nvSpPr>
          <p:spPr bwMode="auto">
            <a:xfrm>
              <a:off x="1704975" y="4800600"/>
              <a:ext cx="1676400"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5000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(5 </a:t>
              </a: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sym typeface="Symbol" panose="05050102010706020507" pitchFamily="18" charset="2"/>
                </a:rPr>
                <a:t></a:t>
              </a: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350" b="1"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all</a:t>
              </a:r>
            </a:p>
          </p:txBody>
        </p:sp>
        <p:sp>
          <p:nvSpPr>
            <p:cNvPr id="54287" name="Text Box 18">
              <a:extLst>
                <a:ext uri="{FF2B5EF4-FFF2-40B4-BE49-F238E27FC236}">
                  <a16:creationId xmlns:a16="http://schemas.microsoft.com/office/drawing/2014/main" id="{DA0ACF61-B7F4-3922-00AB-286B6E659E17}"/>
                </a:ext>
              </a:extLst>
            </p:cNvPr>
            <p:cNvSpPr txBox="1">
              <a:spLocks noChangeArrowheads="1"/>
            </p:cNvSpPr>
            <p:nvPr/>
          </p:nvSpPr>
          <p:spPr bwMode="auto">
            <a:xfrm>
              <a:off x="3163888" y="4786314"/>
              <a:ext cx="4572000"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5000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 = true (since 5 </a:t>
              </a: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sym typeface="Symbol" panose="05050102010706020507" pitchFamily="18" charset="2"/>
                </a:rPr>
                <a:t> </a:t>
              </a: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sym typeface="Symbol" panose="05050102010706020507" pitchFamily="18" charset="2"/>
                </a:rPr>
                <a:t>4 and 5 </a:t>
              </a: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sym typeface="Symbol" panose="05050102010706020507" pitchFamily="18" charset="2"/>
                </a:rPr>
                <a:t></a:t>
              </a: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sym typeface="Symbol" panose="05050102010706020507" pitchFamily="18" charset="2"/>
                </a:rPr>
                <a:t> 6)</a:t>
              </a:r>
              <a:endPar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sym typeface="Symbol" panose="05050102010706020507" pitchFamily="18" charset="2"/>
              </a:endParaRPr>
            </a:p>
          </p:txBody>
        </p:sp>
        <p:sp>
          <p:nvSpPr>
            <p:cNvPr id="54288" name="Text Box 19">
              <a:extLst>
                <a:ext uri="{FF2B5EF4-FFF2-40B4-BE49-F238E27FC236}">
                  <a16:creationId xmlns:a16="http://schemas.microsoft.com/office/drawing/2014/main" id="{23AA7B4C-B38B-A779-5F83-0F1B233194BF}"/>
                </a:ext>
              </a:extLst>
            </p:cNvPr>
            <p:cNvSpPr txBox="1">
              <a:spLocks noChangeArrowheads="1"/>
            </p:cNvSpPr>
            <p:nvPr/>
          </p:nvSpPr>
          <p:spPr bwMode="auto">
            <a:xfrm>
              <a:off x="1651001" y="3228975"/>
              <a:ext cx="1219200" cy="400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5000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(5 &lt; </a:t>
              </a:r>
              <a:r>
                <a:rPr kumimoji="0" lang="en-US" altLang="en-US" sz="1350" b="1"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all</a:t>
              </a:r>
              <a:endPar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4289" name="Text Box 20">
              <a:extLst>
                <a:ext uri="{FF2B5EF4-FFF2-40B4-BE49-F238E27FC236}">
                  <a16:creationId xmlns:a16="http://schemas.microsoft.com/office/drawing/2014/main" id="{465500ED-0941-1080-049D-EEE61717A751}"/>
                </a:ext>
              </a:extLst>
            </p:cNvPr>
            <p:cNvSpPr txBox="1">
              <a:spLocks noChangeArrowheads="1"/>
            </p:cNvSpPr>
            <p:nvPr/>
          </p:nvSpPr>
          <p:spPr bwMode="auto">
            <a:xfrm>
              <a:off x="3152775" y="3959226"/>
              <a:ext cx="1219200" cy="400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5000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 = false</a:t>
              </a:r>
            </a:p>
          </p:txBody>
        </p:sp>
        <p:sp>
          <p:nvSpPr>
            <p:cNvPr id="54290" name="Text Box 21">
              <a:extLst>
                <a:ext uri="{FF2B5EF4-FFF2-40B4-BE49-F238E27FC236}">
                  <a16:creationId xmlns:a16="http://schemas.microsoft.com/office/drawing/2014/main" id="{03B82C68-9848-26FE-06BD-AF377A7271EC}"/>
                </a:ext>
              </a:extLst>
            </p:cNvPr>
            <p:cNvSpPr txBox="1">
              <a:spLocks noChangeArrowheads="1"/>
            </p:cNvSpPr>
            <p:nvPr/>
          </p:nvSpPr>
          <p:spPr bwMode="auto">
            <a:xfrm>
              <a:off x="1704975" y="3962400"/>
              <a:ext cx="1219200" cy="400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5000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(5 = </a:t>
              </a:r>
              <a:r>
                <a:rPr kumimoji="0" lang="en-US" altLang="en-US" sz="1350" b="1"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all</a:t>
              </a:r>
              <a:endPar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4291" name="Rectangle 22">
              <a:extLst>
                <a:ext uri="{FF2B5EF4-FFF2-40B4-BE49-F238E27FC236}">
                  <a16:creationId xmlns:a16="http://schemas.microsoft.com/office/drawing/2014/main" id="{09368415-F0E7-353A-9306-CD3B459B80DD}"/>
                </a:ext>
              </a:extLst>
            </p:cNvPr>
            <p:cNvSpPr>
              <a:spLocks noChangeArrowheads="1"/>
            </p:cNvSpPr>
            <p:nvPr/>
          </p:nvSpPr>
          <p:spPr bwMode="auto">
            <a:xfrm>
              <a:off x="1238250" y="5257800"/>
              <a:ext cx="68008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67866" tIns="33338" rIns="67866" bIns="33338"/>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a:t>
              </a:r>
              <a:r>
                <a:rPr kumimoji="0" lang="en-US" altLang="en-US" sz="135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sym typeface="Symbol" panose="05050102010706020507" pitchFamily="18" charset="2"/>
                </a:rPr>
                <a:t></a:t>
              </a:r>
              <a:r>
                <a:rPr kumimoji="0" lang="en-US" altLang="en-US" sz="135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 </a:t>
              </a:r>
              <a:r>
                <a:rPr kumimoji="0" lang="en-US" altLang="en-US" sz="1350" b="1"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all</a:t>
              </a:r>
              <a:r>
                <a:rPr kumimoji="0" lang="en-US" altLang="en-US" sz="135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 </a:t>
              </a:r>
              <a:r>
                <a:rPr kumimoji="0" lang="en-US" altLang="en-US" sz="135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sym typeface="Symbol" panose="05050102010706020507" pitchFamily="18" charset="2"/>
                </a:rPr>
                <a:t> </a:t>
              </a:r>
              <a:r>
                <a:rPr kumimoji="0" lang="en-US" altLang="en-US" sz="1350" b="1"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sym typeface="Symbol" panose="05050102010706020507" pitchFamily="18" charset="2"/>
                </a:rPr>
                <a:t>not in</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sym typeface="Symbol" panose="05050102010706020507" pitchFamily="18" charset="2"/>
                </a:rPr>
                <a:t>However, (= </a:t>
              </a:r>
              <a:r>
                <a:rPr kumimoji="0" lang="en-US" altLang="en-US" sz="1350" b="1"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sym typeface="Symbol" panose="05050102010706020507" pitchFamily="18" charset="2"/>
                </a:rPr>
                <a:t>all</a:t>
              </a:r>
              <a:r>
                <a:rPr kumimoji="0" lang="en-US" altLang="en-US" sz="135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sym typeface="Symbol" panose="05050102010706020507" pitchFamily="18" charset="2"/>
                </a:rPr>
                <a:t>)  </a:t>
              </a:r>
              <a:r>
                <a:rPr kumimoji="0" lang="en-US" altLang="en-US" sz="1350" b="1"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sym typeface="Symbol" panose="05050102010706020507" pitchFamily="18" charset="2"/>
                </a:rPr>
                <a:t>in</a:t>
              </a:r>
            </a:p>
          </p:txBody>
        </p:sp>
        <p:sp>
          <p:nvSpPr>
            <p:cNvPr id="54292" name="Line 23">
              <a:extLst>
                <a:ext uri="{FF2B5EF4-FFF2-40B4-BE49-F238E27FC236}">
                  <a16:creationId xmlns:a16="http://schemas.microsoft.com/office/drawing/2014/main" id="{2E08A195-693F-5DEF-FD4B-C353C2ED9B0C}"/>
                </a:ext>
              </a:extLst>
            </p:cNvPr>
            <p:cNvSpPr>
              <a:spLocks noChangeShapeType="1"/>
            </p:cNvSpPr>
            <p:nvPr/>
          </p:nvSpPr>
          <p:spPr bwMode="auto">
            <a:xfrm flipH="1">
              <a:off x="3016250" y="5603875"/>
              <a:ext cx="109538" cy="2286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IN"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grpSp>
    </p:spTree>
    <p:extLst>
      <p:ext uri="{BB962C8B-B14F-4D97-AF65-F5344CB8AC3E}">
        <p14:creationId xmlns:p14="http://schemas.microsoft.com/office/powerpoint/2010/main" val="353923185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5BDD50-3F33-EB09-C152-F4531752C2A5}"/>
            </a:ext>
          </a:extLst>
        </p:cNvPr>
        <p:cNvGrpSpPr/>
        <p:nvPr/>
      </p:nvGrpSpPr>
      <p:grpSpPr>
        <a:xfrm>
          <a:off x="0" y="0"/>
          <a:ext cx="0" cy="0"/>
          <a:chOff x="0" y="0"/>
          <a:chExt cx="0" cy="0"/>
        </a:xfrm>
      </p:grpSpPr>
      <p:sp>
        <p:nvSpPr>
          <p:cNvPr id="451586" name="Rectangle 2">
            <a:extLst>
              <a:ext uri="{FF2B5EF4-FFF2-40B4-BE49-F238E27FC236}">
                <a16:creationId xmlns:a16="http://schemas.microsoft.com/office/drawing/2014/main" id="{B4433D9E-3E92-25C1-4837-5C7FF455A82E}"/>
              </a:ext>
            </a:extLst>
          </p:cNvPr>
          <p:cNvSpPr>
            <a:spLocks noGrp="1" noChangeArrowheads="1"/>
          </p:cNvSpPr>
          <p:nvPr>
            <p:ph type="title"/>
          </p:nvPr>
        </p:nvSpPr>
        <p:spPr/>
        <p:txBody>
          <a:bodyPr/>
          <a:lstStyle/>
          <a:p>
            <a:r>
              <a:rPr lang="en-US" altLang="en-US" dirty="0"/>
              <a:t>Test for Empty Relations</a:t>
            </a:r>
          </a:p>
        </p:txBody>
      </p:sp>
      <p:sp>
        <p:nvSpPr>
          <p:cNvPr id="55298" name="Rectangle 3">
            <a:extLst>
              <a:ext uri="{FF2B5EF4-FFF2-40B4-BE49-F238E27FC236}">
                <a16:creationId xmlns:a16="http://schemas.microsoft.com/office/drawing/2014/main" id="{C45F78D8-667D-F221-E670-7B541F7741BA}"/>
              </a:ext>
            </a:extLst>
          </p:cNvPr>
          <p:cNvSpPr>
            <a:spLocks noGrp="1" noChangeArrowheads="1"/>
          </p:cNvSpPr>
          <p:nvPr>
            <p:ph type="body" idx="1"/>
          </p:nvPr>
        </p:nvSpPr>
        <p:spPr>
          <a:xfrm>
            <a:off x="1719263" y="829866"/>
            <a:ext cx="5702469" cy="2087070"/>
          </a:xfrm>
        </p:spPr>
        <p:txBody>
          <a:bodyPr/>
          <a:lstStyle/>
          <a:p>
            <a:r>
              <a:rPr lang="en-US" altLang="en-US" dirty="0"/>
              <a:t>The </a:t>
            </a:r>
            <a:r>
              <a:rPr lang="en-US" altLang="en-US" b="1" dirty="0"/>
              <a:t>exists</a:t>
            </a:r>
            <a:r>
              <a:rPr lang="en-US" altLang="en-US" dirty="0"/>
              <a:t> construct returns the value </a:t>
            </a:r>
            <a:r>
              <a:rPr lang="en-US" altLang="en-US" b="1" dirty="0"/>
              <a:t>true</a:t>
            </a:r>
            <a:r>
              <a:rPr lang="en-US" altLang="en-US" dirty="0"/>
              <a:t> if the argument subquery is nonempty.</a:t>
            </a:r>
          </a:p>
          <a:p>
            <a:r>
              <a:rPr lang="en-US" altLang="en-US" b="1" dirty="0"/>
              <a:t>exists </a:t>
            </a:r>
            <a:r>
              <a:rPr lang="en-US" altLang="en-US" i="1" dirty="0"/>
              <a:t> r </a:t>
            </a:r>
            <a:r>
              <a:rPr lang="en-US" altLang="en-US" dirty="0">
                <a:sym typeface="Symbol" panose="05050102010706020507" pitchFamily="18" charset="2"/>
              </a:rPr>
              <a:t> </a:t>
            </a:r>
            <a:r>
              <a:rPr lang="en-US" altLang="en-US" i="1" dirty="0">
                <a:sym typeface="Symbol" panose="05050102010706020507" pitchFamily="18" charset="2"/>
              </a:rPr>
              <a:t>r </a:t>
            </a:r>
            <a:r>
              <a:rPr lang="en-US" altLang="en-US" dirty="0">
                <a:sym typeface="Symbol" panose="05050102010706020507" pitchFamily="18" charset="2"/>
              </a:rPr>
              <a:t> </a:t>
            </a:r>
            <a:r>
              <a:rPr lang="en-US" altLang="en-US" i="1" dirty="0"/>
              <a:t>Ø</a:t>
            </a:r>
            <a:endParaRPr lang="en-US" altLang="en-US" dirty="0">
              <a:sym typeface="Symbol" panose="05050102010706020507" pitchFamily="18" charset="2"/>
            </a:endParaRPr>
          </a:p>
          <a:p>
            <a:r>
              <a:rPr lang="en-US" altLang="en-US" b="1" dirty="0">
                <a:sym typeface="Symbol" panose="05050102010706020507" pitchFamily="18" charset="2"/>
              </a:rPr>
              <a:t>not exists </a:t>
            </a:r>
            <a:r>
              <a:rPr lang="en-US" altLang="en-US" i="1" dirty="0"/>
              <a:t>r </a:t>
            </a:r>
            <a:r>
              <a:rPr lang="en-US" altLang="en-US" dirty="0">
                <a:sym typeface="Symbol" panose="05050102010706020507" pitchFamily="18" charset="2"/>
              </a:rPr>
              <a:t> </a:t>
            </a:r>
            <a:r>
              <a:rPr lang="en-US" altLang="en-US" i="1" dirty="0">
                <a:sym typeface="Symbol" panose="05050102010706020507" pitchFamily="18" charset="2"/>
              </a:rPr>
              <a:t>r </a:t>
            </a:r>
            <a:r>
              <a:rPr lang="en-US" altLang="en-US" dirty="0">
                <a:sym typeface="Symbol" panose="05050102010706020507" pitchFamily="18" charset="2"/>
              </a:rPr>
              <a:t>= </a:t>
            </a:r>
            <a:r>
              <a:rPr lang="en-US" altLang="en-US" i="1" dirty="0"/>
              <a:t>Ø</a:t>
            </a:r>
          </a:p>
        </p:txBody>
      </p:sp>
    </p:spTree>
    <p:extLst>
      <p:ext uri="{BB962C8B-B14F-4D97-AF65-F5344CB8AC3E}">
        <p14:creationId xmlns:p14="http://schemas.microsoft.com/office/powerpoint/2010/main" val="158092689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2F08E7-5716-35CE-328B-B13F8F0D3D3C}"/>
            </a:ext>
          </a:extLst>
        </p:cNvPr>
        <p:cNvGrpSpPr/>
        <p:nvPr/>
      </p:nvGrpSpPr>
      <p:grpSpPr>
        <a:xfrm>
          <a:off x="0" y="0"/>
          <a:ext cx="0" cy="0"/>
          <a:chOff x="0" y="0"/>
          <a:chExt cx="0" cy="0"/>
        </a:xfrm>
      </p:grpSpPr>
      <p:sp>
        <p:nvSpPr>
          <p:cNvPr id="453634" name="Rectangle 2">
            <a:extLst>
              <a:ext uri="{FF2B5EF4-FFF2-40B4-BE49-F238E27FC236}">
                <a16:creationId xmlns:a16="http://schemas.microsoft.com/office/drawing/2014/main" id="{D3615693-FEDF-1523-B5E5-97792C30ADEC}"/>
              </a:ext>
            </a:extLst>
          </p:cNvPr>
          <p:cNvSpPr>
            <a:spLocks noGrp="1" noChangeArrowheads="1"/>
          </p:cNvSpPr>
          <p:nvPr>
            <p:ph type="title"/>
          </p:nvPr>
        </p:nvSpPr>
        <p:spPr/>
        <p:txBody>
          <a:bodyPr/>
          <a:lstStyle/>
          <a:p>
            <a:r>
              <a:rPr lang="en-US" altLang="en-US" dirty="0"/>
              <a:t>Use of </a:t>
            </a:r>
            <a:r>
              <a:rPr lang="ja-JP" altLang="en-US" dirty="0"/>
              <a:t>“</a:t>
            </a:r>
            <a:r>
              <a:rPr lang="en-US" altLang="ja-JP" dirty="0"/>
              <a:t>exists</a:t>
            </a:r>
            <a:r>
              <a:rPr lang="ja-JP" altLang="en-US" dirty="0"/>
              <a:t>”</a:t>
            </a:r>
            <a:r>
              <a:rPr lang="en-US" altLang="ja-JP" dirty="0"/>
              <a:t> Clause</a:t>
            </a:r>
            <a:endParaRPr lang="en-US" altLang="en-US" dirty="0"/>
          </a:p>
        </p:txBody>
      </p:sp>
      <p:sp>
        <p:nvSpPr>
          <p:cNvPr id="56322" name="Rectangle 3">
            <a:extLst>
              <a:ext uri="{FF2B5EF4-FFF2-40B4-BE49-F238E27FC236}">
                <a16:creationId xmlns:a16="http://schemas.microsoft.com/office/drawing/2014/main" id="{1A6BC1D1-1381-0102-B878-AAD8CAE34CF9}"/>
              </a:ext>
            </a:extLst>
          </p:cNvPr>
          <p:cNvSpPr>
            <a:spLocks noGrp="1" noChangeArrowheads="1"/>
          </p:cNvSpPr>
          <p:nvPr>
            <p:ph type="body" idx="1"/>
          </p:nvPr>
        </p:nvSpPr>
        <p:spPr>
          <a:xfrm>
            <a:off x="1719263" y="820342"/>
            <a:ext cx="5888773" cy="3677840"/>
          </a:xfrm>
        </p:spPr>
        <p:txBody>
          <a:bodyPr/>
          <a:lstStyle/>
          <a:p>
            <a:r>
              <a:rPr lang="en-US" altLang="en-US" dirty="0"/>
              <a:t>Yet another way of specifying the query “Find all courses taught in both the Fall 2017 semester and in the Spring 2018 semester”</a:t>
            </a:r>
          </a:p>
          <a:p>
            <a:pPr>
              <a:buFont typeface="Monotype Sorts" charset="2"/>
              <a:buNone/>
            </a:pPr>
            <a:r>
              <a:rPr lang="en-US" altLang="en-US" b="1" dirty="0"/>
              <a:t>	   select </a:t>
            </a:r>
            <a:r>
              <a:rPr lang="en-US" altLang="en-US" i="1" dirty="0"/>
              <a:t>course_id</a:t>
            </a:r>
            <a:br>
              <a:rPr lang="en-US" altLang="en-US" i="1" dirty="0"/>
            </a:br>
            <a:r>
              <a:rPr lang="en-US" altLang="en-US" i="1" dirty="0"/>
              <a:t>   </a:t>
            </a:r>
            <a:r>
              <a:rPr lang="en-US" altLang="en-US" b="1" dirty="0"/>
              <a:t>from </a:t>
            </a:r>
            <a:r>
              <a:rPr lang="en-US" altLang="en-US" i="1" dirty="0"/>
              <a:t>section </a:t>
            </a:r>
            <a:r>
              <a:rPr lang="en-US" altLang="en-US" b="1" dirty="0"/>
              <a:t>as </a:t>
            </a:r>
            <a:r>
              <a:rPr lang="en-US" altLang="en-US" i="1" dirty="0"/>
              <a:t>S</a:t>
            </a:r>
            <a:br>
              <a:rPr lang="en-US" altLang="en-US" i="1" dirty="0"/>
            </a:br>
            <a:r>
              <a:rPr lang="en-US" altLang="en-US" i="1" dirty="0"/>
              <a:t>   </a:t>
            </a:r>
            <a:r>
              <a:rPr lang="en-US" altLang="en-US" b="1" dirty="0"/>
              <a:t>where </a:t>
            </a:r>
            <a:r>
              <a:rPr lang="en-US" altLang="en-US" i="1" dirty="0"/>
              <a:t>semester </a:t>
            </a:r>
            <a:r>
              <a:rPr lang="en-US" altLang="en-US" dirty="0"/>
              <a:t>= 'Fall' </a:t>
            </a:r>
            <a:r>
              <a:rPr lang="en-US" altLang="en-US" b="1" dirty="0"/>
              <a:t>and </a:t>
            </a:r>
            <a:r>
              <a:rPr lang="en-US" altLang="en-US" i="1" dirty="0"/>
              <a:t>year </a:t>
            </a:r>
            <a:r>
              <a:rPr lang="en-US" altLang="en-US" dirty="0"/>
              <a:t>= 2017 </a:t>
            </a:r>
            <a:r>
              <a:rPr lang="en-US" altLang="en-US" b="1" dirty="0"/>
              <a:t>and </a:t>
            </a:r>
            <a:br>
              <a:rPr lang="en-US" altLang="en-US" b="1" dirty="0"/>
            </a:br>
            <a:r>
              <a:rPr lang="en-US" altLang="en-US" b="1" dirty="0"/>
              <a:t>               exists  </a:t>
            </a:r>
            <a:r>
              <a:rPr lang="en-US" altLang="en-US" dirty="0"/>
              <a:t>(</a:t>
            </a:r>
            <a:r>
              <a:rPr lang="en-US" altLang="en-US" b="1" dirty="0"/>
              <a:t>select </a:t>
            </a:r>
            <a:r>
              <a:rPr lang="en-US" altLang="en-US" dirty="0"/>
              <a:t>*</a:t>
            </a:r>
            <a:br>
              <a:rPr lang="en-US" altLang="en-US" dirty="0"/>
            </a:br>
            <a:r>
              <a:rPr lang="en-US" altLang="en-US" dirty="0"/>
              <a:t>                            </a:t>
            </a:r>
            <a:r>
              <a:rPr lang="en-US" altLang="en-US" b="1" dirty="0"/>
              <a:t>from </a:t>
            </a:r>
            <a:r>
              <a:rPr lang="en-US" altLang="en-US" i="1" dirty="0"/>
              <a:t>section </a:t>
            </a:r>
            <a:r>
              <a:rPr lang="en-US" altLang="en-US" b="1" dirty="0"/>
              <a:t>as </a:t>
            </a:r>
            <a:r>
              <a:rPr lang="en-US" altLang="en-US" i="1" dirty="0"/>
              <a:t>T</a:t>
            </a:r>
            <a:br>
              <a:rPr lang="en-US" altLang="en-US" i="1" dirty="0"/>
            </a:br>
            <a:r>
              <a:rPr lang="en-US" altLang="en-US" i="1" dirty="0"/>
              <a:t>                            </a:t>
            </a:r>
            <a:r>
              <a:rPr lang="en-US" altLang="en-US" b="1" dirty="0"/>
              <a:t>where </a:t>
            </a:r>
            <a:r>
              <a:rPr lang="en-US" altLang="en-US" i="1" dirty="0"/>
              <a:t>semester </a:t>
            </a:r>
            <a:r>
              <a:rPr lang="en-US" altLang="en-US" dirty="0"/>
              <a:t>= 'Spring' </a:t>
            </a:r>
            <a:r>
              <a:rPr lang="en-US" altLang="en-US" b="1" dirty="0"/>
              <a:t>and </a:t>
            </a:r>
            <a:r>
              <a:rPr lang="en-US" altLang="en-US" i="1" dirty="0"/>
              <a:t>year</a:t>
            </a:r>
            <a:r>
              <a:rPr lang="en-US" altLang="en-US" dirty="0"/>
              <a:t>= 2018 </a:t>
            </a:r>
            <a:br>
              <a:rPr lang="en-US" altLang="en-US" dirty="0"/>
            </a:br>
            <a:r>
              <a:rPr lang="en-US" altLang="en-US" dirty="0"/>
              <a:t>                                        </a:t>
            </a:r>
            <a:r>
              <a:rPr lang="en-US" altLang="en-US" b="1" dirty="0"/>
              <a:t>and </a:t>
            </a:r>
            <a:r>
              <a:rPr lang="en-US" altLang="en-US" i="1" dirty="0"/>
              <a:t>S</a:t>
            </a:r>
            <a:r>
              <a:rPr lang="en-US" altLang="en-US" dirty="0"/>
              <a:t>.</a:t>
            </a:r>
            <a:r>
              <a:rPr lang="en-US" altLang="en-US" i="1" dirty="0"/>
              <a:t>course_id </a:t>
            </a:r>
            <a:r>
              <a:rPr lang="en-US" altLang="en-US" dirty="0"/>
              <a:t>= </a:t>
            </a:r>
            <a:r>
              <a:rPr lang="en-US" altLang="en-US" i="1" dirty="0"/>
              <a:t>T</a:t>
            </a:r>
            <a:r>
              <a:rPr lang="en-US" altLang="en-US" dirty="0"/>
              <a:t>.</a:t>
            </a:r>
            <a:r>
              <a:rPr lang="en-US" altLang="en-US" i="1" dirty="0"/>
              <a:t>course_id</a:t>
            </a:r>
            <a:r>
              <a:rPr lang="en-US" altLang="en-US" dirty="0"/>
              <a:t>);</a:t>
            </a:r>
          </a:p>
          <a:p>
            <a:pPr>
              <a:buFont typeface="Monotype Sorts" charset="2"/>
              <a:buNone/>
            </a:pPr>
            <a:r>
              <a:rPr lang="en-US" altLang="en-US" sz="600" dirty="0"/>
              <a:t> </a:t>
            </a:r>
          </a:p>
          <a:p>
            <a:r>
              <a:rPr lang="en-US" altLang="en-US" b="1" dirty="0">
                <a:solidFill>
                  <a:srgbClr val="002060"/>
                </a:solidFill>
              </a:rPr>
              <a:t>Correlation name</a:t>
            </a:r>
            <a:r>
              <a:rPr lang="en-US" altLang="en-US" dirty="0"/>
              <a:t> – variable S  in the outer query</a:t>
            </a:r>
            <a:endParaRPr lang="en-US" altLang="en-US" b="1" dirty="0">
              <a:solidFill>
                <a:srgbClr val="000099"/>
              </a:solidFill>
            </a:endParaRPr>
          </a:p>
          <a:p>
            <a:r>
              <a:rPr lang="en-US" altLang="en-US" b="1" dirty="0">
                <a:solidFill>
                  <a:srgbClr val="002060"/>
                </a:solidFill>
              </a:rPr>
              <a:t>Correlated subquery </a:t>
            </a:r>
            <a:r>
              <a:rPr lang="en-US" altLang="en-US" dirty="0"/>
              <a:t>– the inner query</a:t>
            </a:r>
          </a:p>
          <a:p>
            <a:pPr>
              <a:buFont typeface="Monotype Sorts" charset="2"/>
              <a:buNone/>
            </a:pPr>
            <a:endParaRPr lang="en-US" altLang="en-US" b="1" dirty="0">
              <a:solidFill>
                <a:srgbClr val="000099"/>
              </a:solidFill>
            </a:endParaRPr>
          </a:p>
        </p:txBody>
      </p:sp>
    </p:spTree>
    <p:extLst>
      <p:ext uri="{BB962C8B-B14F-4D97-AF65-F5344CB8AC3E}">
        <p14:creationId xmlns:p14="http://schemas.microsoft.com/office/powerpoint/2010/main" val="306324897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PhAnim="0">
  <p:cSld>
    <p:spTree>
      <p:nvGrpSpPr>
        <p:cNvPr id="1" name="">
          <a:extLst>
            <a:ext uri="{FF2B5EF4-FFF2-40B4-BE49-F238E27FC236}">
              <a16:creationId xmlns:a16="http://schemas.microsoft.com/office/drawing/2014/main" id="{40F5468B-3E85-4663-DA4A-C08097213D24}"/>
            </a:ext>
          </a:extLst>
        </p:cNvPr>
        <p:cNvGrpSpPr/>
        <p:nvPr/>
      </p:nvGrpSpPr>
      <p:grpSpPr>
        <a:xfrm>
          <a:off x="0" y="0"/>
          <a:ext cx="0" cy="0"/>
          <a:chOff x="0" y="0"/>
          <a:chExt cx="0" cy="0"/>
        </a:xfrm>
      </p:grpSpPr>
      <p:sp>
        <p:nvSpPr>
          <p:cNvPr id="454658" name="Rectangle 2">
            <a:extLst>
              <a:ext uri="{FF2B5EF4-FFF2-40B4-BE49-F238E27FC236}">
                <a16:creationId xmlns:a16="http://schemas.microsoft.com/office/drawing/2014/main" id="{123C6F8D-3D3C-2AAF-6E94-D2B33DE46E61}"/>
              </a:ext>
            </a:extLst>
          </p:cNvPr>
          <p:cNvSpPr>
            <a:spLocks noGrp="1" noChangeArrowheads="1"/>
          </p:cNvSpPr>
          <p:nvPr>
            <p:ph type="title"/>
          </p:nvPr>
        </p:nvSpPr>
        <p:spPr/>
        <p:txBody>
          <a:bodyPr/>
          <a:lstStyle/>
          <a:p>
            <a:r>
              <a:rPr lang="en-US" altLang="en-US" dirty="0"/>
              <a:t>Use of </a:t>
            </a:r>
            <a:r>
              <a:rPr lang="ja-JP" altLang="en-US" dirty="0"/>
              <a:t>“</a:t>
            </a:r>
            <a:r>
              <a:rPr lang="en-US" altLang="ja-JP" dirty="0"/>
              <a:t>not exists</a:t>
            </a:r>
            <a:r>
              <a:rPr lang="ja-JP" altLang="en-US" dirty="0"/>
              <a:t>”</a:t>
            </a:r>
            <a:r>
              <a:rPr lang="en-US" altLang="ja-JP" dirty="0"/>
              <a:t> Clause</a:t>
            </a:r>
            <a:endParaRPr lang="en-US" altLang="en-US" dirty="0"/>
          </a:p>
        </p:txBody>
      </p:sp>
      <p:sp>
        <p:nvSpPr>
          <p:cNvPr id="57346" name="Rectangle 3">
            <a:extLst>
              <a:ext uri="{FF2B5EF4-FFF2-40B4-BE49-F238E27FC236}">
                <a16:creationId xmlns:a16="http://schemas.microsoft.com/office/drawing/2014/main" id="{B331F4CB-6127-A0C6-1530-0EB2CA8B2781}"/>
              </a:ext>
            </a:extLst>
          </p:cNvPr>
          <p:cNvSpPr>
            <a:spLocks noGrp="1" noChangeArrowheads="1"/>
          </p:cNvSpPr>
          <p:nvPr>
            <p:ph type="body" idx="1"/>
          </p:nvPr>
        </p:nvSpPr>
        <p:spPr>
          <a:xfrm>
            <a:off x="1719263" y="829866"/>
            <a:ext cx="5677827" cy="3458943"/>
          </a:xfrm>
        </p:spPr>
        <p:txBody>
          <a:bodyPr/>
          <a:lstStyle/>
          <a:p>
            <a:pPr>
              <a:tabLst>
                <a:tab pos="346472" algn="l"/>
                <a:tab pos="770335" algn="l"/>
                <a:tab pos="1160860" algn="l"/>
              </a:tabLst>
            </a:pPr>
            <a:r>
              <a:rPr lang="en-US" altLang="en-US" dirty="0"/>
              <a:t>Find all students who have taken all courses offered in the Biology department.</a:t>
            </a:r>
          </a:p>
          <a:p>
            <a:pPr>
              <a:tabLst>
                <a:tab pos="346472" algn="l"/>
                <a:tab pos="770335" algn="l"/>
                <a:tab pos="1160860" algn="l"/>
              </a:tabLst>
            </a:pPr>
            <a:endParaRPr lang="en-US" altLang="en-US" dirty="0"/>
          </a:p>
          <a:p>
            <a:pPr>
              <a:tabLst>
                <a:tab pos="346472" algn="l"/>
                <a:tab pos="770335" algn="l"/>
                <a:tab pos="1160860" algn="l"/>
              </a:tabLst>
            </a:pPr>
            <a:endParaRPr lang="en-US" altLang="en-US" dirty="0"/>
          </a:p>
          <a:p>
            <a:pPr>
              <a:tabLst>
                <a:tab pos="346472" algn="l"/>
                <a:tab pos="770335" algn="l"/>
                <a:tab pos="1160860" algn="l"/>
              </a:tabLst>
            </a:pPr>
            <a:endParaRPr lang="en-US" altLang="en-US" dirty="0"/>
          </a:p>
          <a:p>
            <a:pPr>
              <a:tabLst>
                <a:tab pos="346472" algn="l"/>
                <a:tab pos="770335" algn="l"/>
                <a:tab pos="1160860" algn="l"/>
              </a:tabLst>
            </a:pPr>
            <a:endParaRPr lang="en-US" altLang="en-US" dirty="0"/>
          </a:p>
          <a:p>
            <a:pPr>
              <a:tabLst>
                <a:tab pos="346472" algn="l"/>
                <a:tab pos="770335" algn="l"/>
                <a:tab pos="1160860" algn="l"/>
              </a:tabLst>
            </a:pPr>
            <a:endParaRPr lang="en-US" altLang="en-US" dirty="0"/>
          </a:p>
          <a:p>
            <a:pPr>
              <a:tabLst>
                <a:tab pos="346472" algn="l"/>
                <a:tab pos="770335" algn="l"/>
                <a:tab pos="1160860" algn="l"/>
              </a:tabLst>
            </a:pPr>
            <a:endParaRPr lang="en-US" altLang="en-US" dirty="0"/>
          </a:p>
          <a:p>
            <a:pPr>
              <a:tabLst>
                <a:tab pos="346472" algn="l"/>
                <a:tab pos="770335" algn="l"/>
                <a:tab pos="1160860" algn="l"/>
              </a:tabLst>
            </a:pPr>
            <a:endParaRPr lang="en-US" altLang="en-US" dirty="0"/>
          </a:p>
          <a:p>
            <a:pPr>
              <a:tabLst>
                <a:tab pos="346472" algn="l"/>
                <a:tab pos="770335" algn="l"/>
                <a:tab pos="1160860" algn="l"/>
              </a:tabLst>
            </a:pPr>
            <a:endParaRPr lang="en-US" altLang="en-US" dirty="0"/>
          </a:p>
          <a:p>
            <a:pPr>
              <a:tabLst>
                <a:tab pos="346472" algn="l"/>
                <a:tab pos="770335" algn="l"/>
                <a:tab pos="1160860" algn="l"/>
              </a:tabLst>
            </a:pPr>
            <a:endParaRPr lang="en-US" altLang="en-US" dirty="0"/>
          </a:p>
          <a:p>
            <a:pPr>
              <a:tabLst>
                <a:tab pos="346472" algn="l"/>
                <a:tab pos="770335" algn="l"/>
                <a:tab pos="1160860" algn="l"/>
              </a:tabLst>
            </a:pPr>
            <a:r>
              <a:rPr lang="en-US" altLang="en-US" dirty="0"/>
              <a:t>Note that X – Y = Ø   </a:t>
            </a:r>
            <a:r>
              <a:rPr lang="en-US" altLang="en-US" dirty="0">
                <a:sym typeface="Symbol" panose="05050102010706020507" pitchFamily="18" charset="2"/>
              </a:rPr>
              <a:t>   X Y</a:t>
            </a:r>
            <a:endParaRPr lang="en-US" altLang="en-US" dirty="0"/>
          </a:p>
          <a:p>
            <a:pPr>
              <a:tabLst>
                <a:tab pos="346472" algn="l"/>
                <a:tab pos="770335" algn="l"/>
                <a:tab pos="1160860" algn="l"/>
              </a:tabLst>
            </a:pPr>
            <a:r>
              <a:rPr lang="en-US" altLang="en-US" dirty="0">
                <a:sym typeface="Symbol" panose="05050102010706020507" pitchFamily="18" charset="2"/>
              </a:rPr>
              <a:t>Note: Cannot write this query using = all and its variants</a:t>
            </a:r>
            <a:endParaRPr lang="en-US" altLang="en-US" dirty="0"/>
          </a:p>
        </p:txBody>
      </p:sp>
      <p:sp>
        <p:nvSpPr>
          <p:cNvPr id="57347" name="Text Box 4">
            <a:extLst>
              <a:ext uri="{FF2B5EF4-FFF2-40B4-BE49-F238E27FC236}">
                <a16:creationId xmlns:a16="http://schemas.microsoft.com/office/drawing/2014/main" id="{2EAB03C0-9345-D24A-0808-7DFAAAE4E174}"/>
              </a:ext>
            </a:extLst>
          </p:cNvPr>
          <p:cNvSpPr txBox="1">
            <a:spLocks noChangeArrowheads="1"/>
          </p:cNvSpPr>
          <p:nvPr/>
        </p:nvSpPr>
        <p:spPr bwMode="auto">
          <a:xfrm>
            <a:off x="2445375" y="1339025"/>
            <a:ext cx="5125857" cy="2712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0"/>
              </a:spcBef>
              <a:spcAft>
                <a:spcPct val="0"/>
              </a:spcAft>
              <a:buClrTx/>
              <a:buSzTx/>
              <a:buFontTx/>
              <a:buNone/>
              <a:tabLst/>
              <a:defRPr/>
            </a:pPr>
            <a:r>
              <a:rPr kumimoji="1"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select distinct </a:t>
            </a:r>
            <a:r>
              <a:rPr kumimoji="1"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a:t>
            </a:r>
            <a:r>
              <a:rPr kumimoji="1"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r>
              <a:rPr kumimoji="1"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ID</a:t>
            </a:r>
            <a:r>
              <a:rPr kumimoji="1"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1"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a:t>
            </a:r>
            <a:r>
              <a:rPr kumimoji="1"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r>
              <a:rPr kumimoji="1"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name</a:t>
            </a:r>
          </a:p>
          <a:p>
            <a:pPr marL="0" marR="0" lvl="0" indent="0" algn="l" defTabSz="685800" rtl="0" eaLnBrk="0" fontAlgn="base" latinLnBrk="0" hangingPunct="0">
              <a:lnSpc>
                <a:spcPct val="100000"/>
              </a:lnSpc>
              <a:spcBef>
                <a:spcPct val="0"/>
              </a:spcBef>
              <a:spcAft>
                <a:spcPct val="0"/>
              </a:spcAft>
              <a:buClrTx/>
              <a:buSzTx/>
              <a:buFontTx/>
              <a:buNone/>
              <a:tabLst/>
              <a:defRPr/>
            </a:pPr>
            <a:r>
              <a:rPr kumimoji="1"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from </a:t>
            </a:r>
            <a:r>
              <a:rPr kumimoji="1"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student </a:t>
            </a:r>
            <a:r>
              <a:rPr kumimoji="1"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as </a:t>
            </a:r>
            <a:r>
              <a:rPr kumimoji="1"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a:t>
            </a:r>
          </a:p>
          <a:p>
            <a:pPr marL="0" marR="0" lvl="0" indent="0" algn="l" defTabSz="685800" rtl="0" eaLnBrk="0" fontAlgn="base" latinLnBrk="0" hangingPunct="0">
              <a:lnSpc>
                <a:spcPct val="100000"/>
              </a:lnSpc>
              <a:spcBef>
                <a:spcPct val="0"/>
              </a:spcBef>
              <a:spcAft>
                <a:spcPct val="0"/>
              </a:spcAft>
              <a:buClrTx/>
              <a:buSzTx/>
              <a:buFontTx/>
              <a:buNone/>
              <a:tabLst/>
              <a:defRPr/>
            </a:pPr>
            <a:r>
              <a:rPr kumimoji="1"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where not exists </a:t>
            </a:r>
            <a:r>
              <a:rPr kumimoji="1"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1"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select </a:t>
            </a:r>
            <a:r>
              <a:rPr kumimoji="1" lang="en-US" altLang="en-US" sz="1200"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course_id</a:t>
            </a:r>
            <a:endParaRPr kumimoji="1"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a:p>
            <a:pPr marL="0" marR="0" lvl="0" indent="0" algn="l" defTabSz="685800" rtl="0" eaLnBrk="0" fontAlgn="base" latinLnBrk="0" hangingPunct="0">
              <a:lnSpc>
                <a:spcPct val="100000"/>
              </a:lnSpc>
              <a:spcBef>
                <a:spcPct val="0"/>
              </a:spcBef>
              <a:spcAft>
                <a:spcPct val="0"/>
              </a:spcAft>
              <a:buClrTx/>
              <a:buSzTx/>
              <a:buFontTx/>
              <a:buNone/>
              <a:tabLst/>
              <a:defRPr/>
            </a:pPr>
            <a:r>
              <a:rPr kumimoji="1"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from </a:t>
            </a:r>
            <a:r>
              <a:rPr kumimoji="1"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course</a:t>
            </a:r>
          </a:p>
          <a:p>
            <a:pPr marL="0" marR="0" lvl="0" indent="0" algn="l" defTabSz="685800" rtl="0" eaLnBrk="0" fontAlgn="base" latinLnBrk="0" hangingPunct="0">
              <a:lnSpc>
                <a:spcPct val="100000"/>
              </a:lnSpc>
              <a:spcBef>
                <a:spcPct val="0"/>
              </a:spcBef>
              <a:spcAft>
                <a:spcPct val="0"/>
              </a:spcAft>
              <a:buClrTx/>
              <a:buSzTx/>
              <a:buFontTx/>
              <a:buNone/>
              <a:tabLst/>
              <a:defRPr/>
            </a:pPr>
            <a:r>
              <a:rPr kumimoji="1"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where </a:t>
            </a:r>
            <a:r>
              <a:rPr kumimoji="1" lang="en-US" altLang="en-US" sz="1200"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dept_name</a:t>
            </a:r>
            <a:r>
              <a:rPr kumimoji="1"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1"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'Biology')</a:t>
            </a:r>
          </a:p>
          <a:p>
            <a:pPr marL="0" marR="0" lvl="0" indent="0" algn="l" defTabSz="685800" rtl="0" eaLnBrk="0" fontAlgn="base" latinLnBrk="0" hangingPunct="0">
              <a:lnSpc>
                <a:spcPct val="100000"/>
              </a:lnSpc>
              <a:spcBef>
                <a:spcPct val="0"/>
              </a:spcBef>
              <a:spcAft>
                <a:spcPct val="0"/>
              </a:spcAft>
              <a:buClrTx/>
              <a:buSzTx/>
              <a:buFontTx/>
              <a:buNone/>
              <a:tabLst/>
              <a:defRPr/>
            </a:pPr>
            <a:r>
              <a:rPr kumimoji="1"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except</a:t>
            </a:r>
          </a:p>
          <a:p>
            <a:pPr marL="0" marR="0" lvl="0" indent="0" algn="l" defTabSz="685800" rtl="0" eaLnBrk="0" fontAlgn="base" latinLnBrk="0" hangingPunct="0">
              <a:lnSpc>
                <a:spcPct val="100000"/>
              </a:lnSpc>
              <a:spcBef>
                <a:spcPct val="0"/>
              </a:spcBef>
              <a:spcAft>
                <a:spcPct val="0"/>
              </a:spcAft>
              <a:buClrTx/>
              <a:buSzTx/>
              <a:buFontTx/>
              <a:buNone/>
              <a:tabLst/>
              <a:defRPr/>
            </a:pPr>
            <a:r>
              <a:rPr kumimoji="1"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1"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select </a:t>
            </a:r>
            <a:r>
              <a:rPr kumimoji="1" lang="en-US" altLang="en-US" sz="1200"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T</a:t>
            </a:r>
            <a:r>
              <a:rPr kumimoji="1" lang="en-US" altLang="en-US" sz="1200" b="0" i="0"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a:t>
            </a:r>
            <a:r>
              <a:rPr kumimoji="1" lang="en-US" altLang="en-US" sz="1200"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course_id</a:t>
            </a:r>
            <a:endParaRPr kumimoji="1"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a:p>
            <a:pPr marL="0" marR="0" lvl="0" indent="0" algn="l" defTabSz="685800" rtl="0" eaLnBrk="0" fontAlgn="base" latinLnBrk="0" hangingPunct="0">
              <a:lnSpc>
                <a:spcPct val="100000"/>
              </a:lnSpc>
              <a:spcBef>
                <a:spcPct val="0"/>
              </a:spcBef>
              <a:spcAft>
                <a:spcPct val="0"/>
              </a:spcAft>
              <a:buClrTx/>
              <a:buSzTx/>
              <a:buFontTx/>
              <a:buNone/>
              <a:tabLst/>
              <a:defRPr/>
            </a:pPr>
            <a:r>
              <a:rPr kumimoji="1"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from </a:t>
            </a:r>
            <a:r>
              <a:rPr kumimoji="1"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takes </a:t>
            </a:r>
            <a:r>
              <a:rPr kumimoji="1"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as </a:t>
            </a:r>
            <a:r>
              <a:rPr kumimoji="1"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T</a:t>
            </a:r>
          </a:p>
          <a:p>
            <a:pPr marL="0" marR="0" lvl="0" indent="0" algn="l" defTabSz="685800" rtl="0" eaLnBrk="0" fontAlgn="base" latinLnBrk="0" hangingPunct="0">
              <a:lnSpc>
                <a:spcPct val="100000"/>
              </a:lnSpc>
              <a:spcBef>
                <a:spcPct val="0"/>
              </a:spcBef>
              <a:spcAft>
                <a:spcPct val="0"/>
              </a:spcAft>
              <a:buClrTx/>
              <a:buSzTx/>
              <a:buFontTx/>
              <a:buNone/>
              <a:tabLst/>
              <a:defRPr/>
            </a:pPr>
            <a:r>
              <a:rPr kumimoji="1"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where </a:t>
            </a:r>
            <a:r>
              <a:rPr kumimoji="1"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a:t>
            </a:r>
            <a:r>
              <a:rPr kumimoji="1"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r>
              <a:rPr kumimoji="1"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ID </a:t>
            </a:r>
            <a:r>
              <a:rPr kumimoji="1"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1"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T</a:t>
            </a:r>
            <a:r>
              <a:rPr kumimoji="1"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r>
              <a:rPr kumimoji="1"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ID</a:t>
            </a:r>
            <a:r>
              <a:rPr kumimoji="1"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p>
          <a:p>
            <a:pPr marL="214313" marR="0" lvl="0" indent="0" algn="l" defTabSz="685800" rtl="0" eaLnBrk="0" fontAlgn="base" latinLnBrk="0" hangingPunct="0">
              <a:lnSpc>
                <a:spcPct val="100000"/>
              </a:lnSpc>
              <a:spcBef>
                <a:spcPct val="0"/>
              </a:spcBef>
              <a:spcAft>
                <a:spcPct val="0"/>
              </a:spcAft>
              <a:buClr>
                <a:srgbClr val="FF9933"/>
              </a:buClr>
              <a:buSzPct val="110000"/>
              <a:buFontTx/>
              <a:buNone/>
              <a:tabLst/>
              <a:defRPr/>
            </a:pPr>
            <a:endParaRPr kumimoji="1"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a:p>
            <a:pPr marL="428625" marR="0" lvl="0" indent="-214313" algn="l" defTabSz="685800" rtl="0" eaLnBrk="0" fontAlgn="base" latinLnBrk="0" hangingPunct="0">
              <a:lnSpc>
                <a:spcPct val="100000"/>
              </a:lnSpc>
              <a:spcBef>
                <a:spcPct val="0"/>
              </a:spcBef>
              <a:spcAft>
                <a:spcPct val="0"/>
              </a:spcAft>
              <a:buClr>
                <a:srgbClr val="FF9933"/>
              </a:buClr>
              <a:buSzPct val="110000"/>
              <a:buFont typeface="Arial" panose="020B0604020202020204" pitchFamily="34" charset="0"/>
              <a:buChar char="•"/>
              <a:tabLst/>
              <a:defRPr/>
            </a:pP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First nested query lists all courses offered in Biology</a:t>
            </a:r>
          </a:p>
          <a:p>
            <a:pPr marL="428625" marR="0" lvl="0" indent="-214313" algn="l" defTabSz="685800" rtl="0" eaLnBrk="0" fontAlgn="base" latinLnBrk="0" hangingPunct="0">
              <a:lnSpc>
                <a:spcPct val="100000"/>
              </a:lnSpc>
              <a:spcBef>
                <a:spcPct val="0"/>
              </a:spcBef>
              <a:spcAft>
                <a:spcPct val="0"/>
              </a:spcAft>
              <a:buClr>
                <a:srgbClr val="FF9933"/>
              </a:buClr>
              <a:buSzPct val="110000"/>
              <a:buFont typeface="Arial" panose="020B0604020202020204" pitchFamily="34" charset="0"/>
              <a:buChar char="•"/>
              <a:tabLst/>
              <a:defRPr/>
            </a:pP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Second nested query lists all courses a particular student took</a:t>
            </a:r>
          </a:p>
          <a:p>
            <a:pPr marL="214313" marR="0" lvl="0" indent="0" algn="l" defTabSz="685800" rtl="0" eaLnBrk="0" fontAlgn="base" latinLnBrk="0" hangingPunct="0">
              <a:lnSpc>
                <a:spcPct val="100000"/>
              </a:lnSpc>
              <a:spcBef>
                <a:spcPct val="0"/>
              </a:spcBef>
              <a:spcAft>
                <a:spcPct val="0"/>
              </a:spcAft>
              <a:buClr>
                <a:srgbClr val="FF9933"/>
              </a:buClr>
              <a:buSzPct val="90000"/>
              <a:buFontTx/>
              <a:buNone/>
              <a:tabLst/>
              <a:defRPr/>
            </a:pPr>
            <a:endPar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a:p>
            <a:pPr marL="0" marR="0" lvl="0" indent="0" algn="l" defTabSz="685800" rtl="0" eaLnBrk="0" fontAlgn="base" latinLnBrk="0" hangingPunct="0">
              <a:lnSpc>
                <a:spcPct val="100000"/>
              </a:lnSpc>
              <a:spcBef>
                <a:spcPct val="0"/>
              </a:spcBef>
              <a:spcAft>
                <a:spcPct val="0"/>
              </a:spcAft>
              <a:buClrTx/>
              <a:buSzTx/>
              <a:buFontTx/>
              <a:buNone/>
              <a:tabLst/>
              <a:defRPr/>
            </a:pPr>
            <a:endParaRPr kumimoji="1"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Tree>
    <p:extLst>
      <p:ext uri="{BB962C8B-B14F-4D97-AF65-F5344CB8AC3E}">
        <p14:creationId xmlns:p14="http://schemas.microsoft.com/office/powerpoint/2010/main" val="106445248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622962-5157-1565-5FF1-7D509104CFC0}"/>
            </a:ext>
          </a:extLst>
        </p:cNvPr>
        <p:cNvGrpSpPr/>
        <p:nvPr/>
      </p:nvGrpSpPr>
      <p:grpSpPr>
        <a:xfrm>
          <a:off x="0" y="0"/>
          <a:ext cx="0" cy="0"/>
          <a:chOff x="0" y="0"/>
          <a:chExt cx="0" cy="0"/>
        </a:xfrm>
      </p:grpSpPr>
      <p:sp>
        <p:nvSpPr>
          <p:cNvPr id="456706" name="Rectangle 2">
            <a:extLst>
              <a:ext uri="{FF2B5EF4-FFF2-40B4-BE49-F238E27FC236}">
                <a16:creationId xmlns:a16="http://schemas.microsoft.com/office/drawing/2014/main" id="{FD41D674-E3CC-D924-F639-A7CCF47495D9}"/>
              </a:ext>
            </a:extLst>
          </p:cNvPr>
          <p:cNvSpPr>
            <a:spLocks noGrp="1" noChangeArrowheads="1"/>
          </p:cNvSpPr>
          <p:nvPr>
            <p:ph type="title"/>
          </p:nvPr>
        </p:nvSpPr>
        <p:spPr>
          <a:xfrm>
            <a:off x="1728788" y="114300"/>
            <a:ext cx="6057900" cy="457200"/>
          </a:xfrm>
        </p:spPr>
        <p:txBody>
          <a:bodyPr/>
          <a:lstStyle/>
          <a:p>
            <a:r>
              <a:rPr lang="en-US" altLang="en-US" dirty="0"/>
              <a:t>Test for Absence of Duplicate Tuples</a:t>
            </a:r>
          </a:p>
        </p:txBody>
      </p:sp>
      <p:sp>
        <p:nvSpPr>
          <p:cNvPr id="58370" name="Rectangle 3">
            <a:extLst>
              <a:ext uri="{FF2B5EF4-FFF2-40B4-BE49-F238E27FC236}">
                <a16:creationId xmlns:a16="http://schemas.microsoft.com/office/drawing/2014/main" id="{327A2E71-389D-E2FF-810D-846060AEC379}"/>
              </a:ext>
            </a:extLst>
          </p:cNvPr>
          <p:cNvSpPr>
            <a:spLocks noGrp="1" noChangeArrowheads="1"/>
          </p:cNvSpPr>
          <p:nvPr>
            <p:ph type="body" idx="1"/>
          </p:nvPr>
        </p:nvSpPr>
        <p:spPr>
          <a:xfrm>
            <a:off x="1728788" y="825485"/>
            <a:ext cx="5624370" cy="3275409"/>
          </a:xfrm>
        </p:spPr>
        <p:txBody>
          <a:bodyPr/>
          <a:lstStyle/>
          <a:p>
            <a:pPr>
              <a:tabLst>
                <a:tab pos="602456" algn="l"/>
                <a:tab pos="1160860" algn="l"/>
              </a:tabLst>
            </a:pPr>
            <a:r>
              <a:rPr lang="en-US" altLang="en-US" dirty="0"/>
              <a:t>The </a:t>
            </a:r>
            <a:r>
              <a:rPr lang="en-US" altLang="en-US" b="1" dirty="0">
                <a:solidFill>
                  <a:srgbClr val="002060"/>
                </a:solidFill>
              </a:rPr>
              <a:t>unique</a:t>
            </a:r>
            <a:r>
              <a:rPr lang="en-US" altLang="en-US" dirty="0"/>
              <a:t> construct tests whether a subquery has any duplicate tuples in its result.</a:t>
            </a:r>
          </a:p>
          <a:p>
            <a:pPr>
              <a:tabLst>
                <a:tab pos="602456" algn="l"/>
                <a:tab pos="1160860" algn="l"/>
              </a:tabLst>
            </a:pPr>
            <a:r>
              <a:rPr lang="en-US" altLang="en-US" dirty="0"/>
              <a:t>The </a:t>
            </a:r>
            <a:r>
              <a:rPr lang="en-US" altLang="en-US" b="1" dirty="0">
                <a:solidFill>
                  <a:srgbClr val="002060"/>
                </a:solidFill>
              </a:rPr>
              <a:t>unique</a:t>
            </a:r>
            <a:r>
              <a:rPr lang="en-US" altLang="en-US" dirty="0"/>
              <a:t> construct evaluates to “true” if a given subquery contains no duplicates .</a:t>
            </a:r>
          </a:p>
          <a:p>
            <a:pPr>
              <a:tabLst>
                <a:tab pos="602456" algn="l"/>
                <a:tab pos="1160860" algn="l"/>
              </a:tabLst>
            </a:pPr>
            <a:r>
              <a:rPr lang="en-US" altLang="en-US" dirty="0"/>
              <a:t>Find all courses that were offered at most once in 2017</a:t>
            </a:r>
          </a:p>
          <a:p>
            <a:pPr lvl="1">
              <a:buNone/>
              <a:tabLst>
                <a:tab pos="602456" algn="l"/>
                <a:tab pos="1160860" algn="l"/>
              </a:tabLst>
            </a:pPr>
            <a:r>
              <a:rPr lang="en-US" altLang="en-US" b="1" dirty="0"/>
              <a:t>    select </a:t>
            </a:r>
            <a:r>
              <a:rPr lang="en-US" altLang="en-US" i="1" dirty="0" err="1"/>
              <a:t>T</a:t>
            </a:r>
            <a:r>
              <a:rPr lang="en-US" altLang="en-US" dirty="0" err="1"/>
              <a:t>.</a:t>
            </a:r>
            <a:r>
              <a:rPr lang="en-US" altLang="en-US" i="1" dirty="0" err="1"/>
              <a:t>course_id</a:t>
            </a:r>
            <a:br>
              <a:rPr lang="en-US" altLang="en-US" i="1" dirty="0"/>
            </a:br>
            <a:r>
              <a:rPr lang="en-US" altLang="en-US" b="1" dirty="0"/>
              <a:t>from </a:t>
            </a:r>
            <a:r>
              <a:rPr lang="en-US" altLang="en-US" i="1" dirty="0"/>
              <a:t>course </a:t>
            </a:r>
            <a:r>
              <a:rPr lang="en-US" altLang="en-US" b="1" dirty="0"/>
              <a:t>as </a:t>
            </a:r>
            <a:r>
              <a:rPr lang="en-US" altLang="en-US" i="1" dirty="0"/>
              <a:t>T</a:t>
            </a:r>
            <a:br>
              <a:rPr lang="en-US" altLang="en-US" i="1" dirty="0"/>
            </a:br>
            <a:r>
              <a:rPr lang="en-US" altLang="en-US" b="1" dirty="0"/>
              <a:t>where unique </a:t>
            </a:r>
            <a:r>
              <a:rPr lang="en-US" altLang="en-US" dirty="0"/>
              <a:t>( </a:t>
            </a:r>
            <a:r>
              <a:rPr lang="en-US" altLang="en-US" b="1" dirty="0"/>
              <a:t>select </a:t>
            </a:r>
            <a:r>
              <a:rPr lang="en-US" altLang="en-US" i="1" dirty="0" err="1"/>
              <a:t>R</a:t>
            </a:r>
            <a:r>
              <a:rPr lang="en-US" altLang="en-US" dirty="0" err="1"/>
              <a:t>.</a:t>
            </a:r>
            <a:r>
              <a:rPr lang="en-US" altLang="en-US" i="1" dirty="0" err="1"/>
              <a:t>course_id</a:t>
            </a:r>
            <a:br>
              <a:rPr lang="en-US" altLang="en-US" i="1" dirty="0"/>
            </a:br>
            <a:r>
              <a:rPr lang="en-US" altLang="en-US" i="1" dirty="0"/>
              <a:t>                           </a:t>
            </a:r>
            <a:r>
              <a:rPr lang="en-US" altLang="en-US" b="1" dirty="0"/>
              <a:t>from </a:t>
            </a:r>
            <a:r>
              <a:rPr lang="en-US" altLang="en-US" i="1" dirty="0"/>
              <a:t>section </a:t>
            </a:r>
            <a:r>
              <a:rPr lang="en-US" altLang="en-US" b="1" dirty="0"/>
              <a:t>as </a:t>
            </a:r>
            <a:r>
              <a:rPr lang="en-US" altLang="en-US" i="1" dirty="0"/>
              <a:t>R</a:t>
            </a:r>
            <a:br>
              <a:rPr lang="en-US" altLang="en-US" i="1" dirty="0"/>
            </a:br>
            <a:r>
              <a:rPr lang="en-US" altLang="en-US" i="1" dirty="0"/>
              <a:t>                           </a:t>
            </a:r>
            <a:r>
              <a:rPr lang="en-US" altLang="en-US" b="1" dirty="0"/>
              <a:t>where </a:t>
            </a:r>
            <a:r>
              <a:rPr lang="en-US" altLang="en-US" i="1" dirty="0" err="1"/>
              <a:t>T</a:t>
            </a:r>
            <a:r>
              <a:rPr lang="en-US" altLang="en-US" dirty="0" err="1"/>
              <a:t>.</a:t>
            </a:r>
            <a:r>
              <a:rPr lang="en-US" altLang="en-US" i="1" dirty="0" err="1"/>
              <a:t>course_id</a:t>
            </a:r>
            <a:r>
              <a:rPr lang="en-US" altLang="en-US" dirty="0"/>
              <a:t>= </a:t>
            </a:r>
            <a:r>
              <a:rPr lang="en-US" altLang="en-US" i="1" dirty="0" err="1"/>
              <a:t>R</a:t>
            </a:r>
            <a:r>
              <a:rPr lang="en-US" altLang="en-US" dirty="0" err="1"/>
              <a:t>.</a:t>
            </a:r>
            <a:r>
              <a:rPr lang="en-US" altLang="en-US" i="1" dirty="0" err="1"/>
              <a:t>course_id</a:t>
            </a:r>
            <a:r>
              <a:rPr lang="en-US" altLang="en-US" i="1" dirty="0"/>
              <a:t> </a:t>
            </a:r>
            <a:br>
              <a:rPr lang="en-US" altLang="en-US" i="1" dirty="0"/>
            </a:br>
            <a:r>
              <a:rPr lang="en-US" altLang="en-US" i="1" dirty="0"/>
              <a:t>                                       </a:t>
            </a:r>
            <a:r>
              <a:rPr lang="en-US" altLang="en-US" b="1" dirty="0"/>
              <a:t>and </a:t>
            </a:r>
            <a:r>
              <a:rPr lang="en-US" altLang="en-US" i="1" dirty="0" err="1"/>
              <a:t>R</a:t>
            </a:r>
            <a:r>
              <a:rPr lang="en-US" altLang="en-US" dirty="0" err="1"/>
              <a:t>.</a:t>
            </a:r>
            <a:r>
              <a:rPr lang="en-US" altLang="en-US" i="1" dirty="0" err="1"/>
              <a:t>year</a:t>
            </a:r>
            <a:r>
              <a:rPr lang="en-US" altLang="en-US" i="1" dirty="0"/>
              <a:t> </a:t>
            </a:r>
            <a:r>
              <a:rPr lang="en-US" altLang="en-US" dirty="0"/>
              <a:t>= 2017);</a:t>
            </a:r>
          </a:p>
        </p:txBody>
      </p:sp>
    </p:spTree>
    <p:extLst>
      <p:ext uri="{BB962C8B-B14F-4D97-AF65-F5344CB8AC3E}">
        <p14:creationId xmlns:p14="http://schemas.microsoft.com/office/powerpoint/2010/main" val="95935302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DBA221-D759-68AA-B855-345ED282443F}"/>
            </a:ext>
          </a:extLst>
        </p:cNvPr>
        <p:cNvGrpSpPr/>
        <p:nvPr/>
      </p:nvGrpSpPr>
      <p:grpSpPr>
        <a:xfrm>
          <a:off x="0" y="0"/>
          <a:ext cx="0" cy="0"/>
          <a:chOff x="0" y="0"/>
          <a:chExt cx="0" cy="0"/>
        </a:xfrm>
      </p:grpSpPr>
      <p:sp>
        <p:nvSpPr>
          <p:cNvPr id="458754" name="Rectangle 2">
            <a:extLst>
              <a:ext uri="{FF2B5EF4-FFF2-40B4-BE49-F238E27FC236}">
                <a16:creationId xmlns:a16="http://schemas.microsoft.com/office/drawing/2014/main" id="{B46CE263-94E0-D4C4-B404-6E8A461A5954}"/>
              </a:ext>
            </a:extLst>
          </p:cNvPr>
          <p:cNvSpPr>
            <a:spLocks noGrp="1" noChangeArrowheads="1"/>
          </p:cNvSpPr>
          <p:nvPr>
            <p:ph type="title"/>
          </p:nvPr>
        </p:nvSpPr>
        <p:spPr>
          <a:xfrm>
            <a:off x="1719263" y="1852613"/>
            <a:ext cx="6057900" cy="457200"/>
          </a:xfrm>
        </p:spPr>
        <p:txBody>
          <a:bodyPr/>
          <a:lstStyle/>
          <a:p>
            <a:r>
              <a:rPr lang="en-US" altLang="en-US" dirty="0"/>
              <a:t>Subqueries in the From Clause</a:t>
            </a:r>
          </a:p>
        </p:txBody>
      </p:sp>
    </p:spTree>
    <p:extLst>
      <p:ext uri="{BB962C8B-B14F-4D97-AF65-F5344CB8AC3E}">
        <p14:creationId xmlns:p14="http://schemas.microsoft.com/office/powerpoint/2010/main" val="12916910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4B8E57-08B0-AB93-8356-A892E7E5EB49}"/>
            </a:ext>
          </a:extLst>
        </p:cNvPr>
        <p:cNvGrpSpPr/>
        <p:nvPr/>
      </p:nvGrpSpPr>
      <p:grpSpPr>
        <a:xfrm>
          <a:off x="0" y="0"/>
          <a:ext cx="0" cy="0"/>
          <a:chOff x="0" y="0"/>
          <a:chExt cx="0" cy="0"/>
        </a:xfrm>
      </p:grpSpPr>
      <p:sp>
        <p:nvSpPr>
          <p:cNvPr id="458754" name="Rectangle 2">
            <a:extLst>
              <a:ext uri="{FF2B5EF4-FFF2-40B4-BE49-F238E27FC236}">
                <a16:creationId xmlns:a16="http://schemas.microsoft.com/office/drawing/2014/main" id="{FA65B120-8B40-2459-4883-175CBF2FC064}"/>
              </a:ext>
            </a:extLst>
          </p:cNvPr>
          <p:cNvSpPr>
            <a:spLocks noGrp="1" noChangeArrowheads="1"/>
          </p:cNvSpPr>
          <p:nvPr>
            <p:ph type="title"/>
          </p:nvPr>
        </p:nvSpPr>
        <p:spPr/>
        <p:txBody>
          <a:bodyPr/>
          <a:lstStyle/>
          <a:p>
            <a:r>
              <a:rPr lang="en-US" altLang="en-US" dirty="0"/>
              <a:t>Subqueries in the Form Clause</a:t>
            </a:r>
          </a:p>
        </p:txBody>
      </p:sp>
      <p:sp>
        <p:nvSpPr>
          <p:cNvPr id="44034" name="Rectangle 3">
            <a:extLst>
              <a:ext uri="{FF2B5EF4-FFF2-40B4-BE49-F238E27FC236}">
                <a16:creationId xmlns:a16="http://schemas.microsoft.com/office/drawing/2014/main" id="{16282FC5-1CC4-8BE3-DF79-307141610D65}"/>
              </a:ext>
            </a:extLst>
          </p:cNvPr>
          <p:cNvSpPr>
            <a:spLocks noGrp="1" noChangeArrowheads="1"/>
          </p:cNvSpPr>
          <p:nvPr>
            <p:ph type="body" idx="1"/>
          </p:nvPr>
        </p:nvSpPr>
        <p:spPr>
          <a:xfrm>
            <a:off x="1719263" y="802434"/>
            <a:ext cx="5582621" cy="3657600"/>
          </a:xfrm>
        </p:spPr>
        <p:txBody>
          <a:bodyPr/>
          <a:lstStyle/>
          <a:p>
            <a:pPr>
              <a:tabLst>
                <a:tab pos="859631" algn="l"/>
                <a:tab pos="1206104" algn="l"/>
                <a:tab pos="1283494" algn="l"/>
              </a:tabLst>
            </a:pPr>
            <a:r>
              <a:rPr lang="en-US" altLang="en-US" dirty="0"/>
              <a:t>SQL allows a subquery expression to be used in the </a:t>
            </a:r>
            <a:r>
              <a:rPr lang="en-US" altLang="en-US" b="1" dirty="0"/>
              <a:t>from </a:t>
            </a:r>
            <a:r>
              <a:rPr lang="en-US" altLang="en-US" dirty="0"/>
              <a:t>clause</a:t>
            </a:r>
          </a:p>
          <a:p>
            <a:pPr>
              <a:tabLst>
                <a:tab pos="859631" algn="l"/>
                <a:tab pos="1206104" algn="l"/>
                <a:tab pos="1283494" algn="l"/>
              </a:tabLst>
            </a:pPr>
            <a:r>
              <a:rPr lang="en-US" altLang="en-US" dirty="0"/>
              <a:t>Find the average instructors’ salaries of those departments where the average salary is greater than $42,000.”</a:t>
            </a:r>
          </a:p>
          <a:p>
            <a:pPr lvl="1">
              <a:buNone/>
              <a:tabLst>
                <a:tab pos="859631" algn="l"/>
                <a:tab pos="1206104" algn="l"/>
                <a:tab pos="1283494" algn="l"/>
              </a:tabLst>
            </a:pPr>
            <a:r>
              <a:rPr lang="en-US" altLang="en-US" b="1" dirty="0"/>
              <a:t>     select </a:t>
            </a:r>
            <a:r>
              <a:rPr lang="en-US" altLang="en-US" i="1" dirty="0"/>
              <a:t>dept_name</a:t>
            </a:r>
            <a:r>
              <a:rPr lang="en-US" altLang="en-US" dirty="0"/>
              <a:t>, </a:t>
            </a:r>
            <a:r>
              <a:rPr lang="en-US" altLang="en-US" i="1" dirty="0" err="1"/>
              <a:t>avg_salary</a:t>
            </a:r>
            <a:br>
              <a:rPr lang="en-US" altLang="en-US" i="1" dirty="0"/>
            </a:br>
            <a:r>
              <a:rPr lang="en-US" altLang="en-US" b="1" dirty="0"/>
              <a:t>from </a:t>
            </a:r>
            <a:r>
              <a:rPr lang="en-US" altLang="en-US" dirty="0"/>
              <a:t>( </a:t>
            </a:r>
            <a:r>
              <a:rPr lang="en-US" altLang="en-US" b="1" dirty="0"/>
              <a:t>select </a:t>
            </a:r>
            <a:r>
              <a:rPr lang="en-US" altLang="en-US" i="1" dirty="0"/>
              <a:t>dept_name</a:t>
            </a:r>
            <a:r>
              <a:rPr lang="en-US" altLang="en-US" dirty="0"/>
              <a:t>, </a:t>
            </a:r>
            <a:r>
              <a:rPr lang="en-US" altLang="en-US" b="1" dirty="0" err="1"/>
              <a:t>avg</a:t>
            </a:r>
            <a:r>
              <a:rPr lang="en-US" altLang="en-US" b="1" dirty="0"/>
              <a:t> </a:t>
            </a:r>
            <a:r>
              <a:rPr lang="en-US" altLang="en-US" dirty="0"/>
              <a:t>(</a:t>
            </a:r>
            <a:r>
              <a:rPr lang="en-US" altLang="en-US" i="1" dirty="0"/>
              <a:t>salary</a:t>
            </a:r>
            <a:r>
              <a:rPr lang="en-US" altLang="en-US" dirty="0"/>
              <a:t>) </a:t>
            </a:r>
            <a:r>
              <a:rPr lang="en-US" altLang="en-US" b="1" dirty="0"/>
              <a:t>as </a:t>
            </a:r>
            <a:r>
              <a:rPr lang="en-US" altLang="en-US" i="1" dirty="0" err="1"/>
              <a:t>avg_salary</a:t>
            </a:r>
            <a:br>
              <a:rPr lang="en-US" altLang="en-US" i="1" dirty="0"/>
            </a:br>
            <a:r>
              <a:rPr lang="en-US" altLang="en-US" i="1" dirty="0"/>
              <a:t>           </a:t>
            </a:r>
            <a:r>
              <a:rPr lang="en-US" altLang="en-US" b="1" dirty="0"/>
              <a:t>from </a:t>
            </a:r>
            <a:r>
              <a:rPr lang="en-US" altLang="en-US" i="1" dirty="0"/>
              <a:t>instructor</a:t>
            </a:r>
            <a:br>
              <a:rPr lang="en-US" altLang="en-US" i="1" dirty="0"/>
            </a:br>
            <a:r>
              <a:rPr lang="en-US" altLang="en-US" i="1" dirty="0"/>
              <a:t>           </a:t>
            </a:r>
            <a:r>
              <a:rPr lang="en-US" altLang="en-US" b="1" dirty="0"/>
              <a:t>group by </a:t>
            </a:r>
            <a:r>
              <a:rPr lang="en-US" altLang="en-US" i="1" dirty="0"/>
              <a:t>dept_name</a:t>
            </a:r>
            <a:r>
              <a:rPr lang="en-US" altLang="en-US" dirty="0"/>
              <a:t>)</a:t>
            </a:r>
            <a:br>
              <a:rPr lang="en-US" altLang="en-US" dirty="0"/>
            </a:br>
            <a:r>
              <a:rPr lang="en-US" altLang="en-US" b="1" dirty="0"/>
              <a:t>where </a:t>
            </a:r>
            <a:r>
              <a:rPr lang="en-US" altLang="en-US" i="1" dirty="0" err="1"/>
              <a:t>avg_salary</a:t>
            </a:r>
            <a:r>
              <a:rPr lang="en-US" altLang="en-US" i="1" dirty="0"/>
              <a:t> </a:t>
            </a:r>
            <a:r>
              <a:rPr lang="en-US" altLang="en-US" dirty="0"/>
              <a:t>&gt; 42000;</a:t>
            </a:r>
          </a:p>
          <a:p>
            <a:pPr>
              <a:tabLst>
                <a:tab pos="859631" algn="l"/>
                <a:tab pos="1206104" algn="l"/>
                <a:tab pos="1283494" algn="l"/>
              </a:tabLst>
            </a:pPr>
            <a:r>
              <a:rPr lang="en-US" altLang="en-US" dirty="0"/>
              <a:t>Note that we do not need to use the </a:t>
            </a:r>
            <a:r>
              <a:rPr lang="en-US" altLang="en-US" b="1" dirty="0"/>
              <a:t>having </a:t>
            </a:r>
            <a:r>
              <a:rPr lang="en-US" altLang="en-US" dirty="0"/>
              <a:t>clause</a:t>
            </a:r>
          </a:p>
          <a:p>
            <a:pPr>
              <a:tabLst>
                <a:tab pos="859631" algn="l"/>
                <a:tab pos="1206104" algn="l"/>
                <a:tab pos="1283494" algn="l"/>
              </a:tabLst>
            </a:pPr>
            <a:r>
              <a:rPr lang="en-US" altLang="en-US" dirty="0"/>
              <a:t>Another way to write above query</a:t>
            </a:r>
          </a:p>
          <a:p>
            <a:pPr marL="0" indent="0">
              <a:buNone/>
              <a:tabLst>
                <a:tab pos="859631" algn="l"/>
                <a:tab pos="1206104" algn="l"/>
                <a:tab pos="1283494" algn="l"/>
              </a:tabLst>
            </a:pPr>
            <a:r>
              <a:rPr lang="en-US" altLang="en-US" sz="600" dirty="0"/>
              <a:t> </a:t>
            </a:r>
          </a:p>
          <a:p>
            <a:pPr lvl="1">
              <a:spcBef>
                <a:spcPts val="0"/>
              </a:spcBef>
              <a:buNone/>
              <a:tabLst>
                <a:tab pos="859631" algn="l"/>
                <a:tab pos="1206104" algn="l"/>
                <a:tab pos="1283494" algn="l"/>
              </a:tabLst>
            </a:pPr>
            <a:r>
              <a:rPr lang="en-US" altLang="en-US" b="1" dirty="0"/>
              <a:t>     select </a:t>
            </a:r>
            <a:r>
              <a:rPr lang="en-US" altLang="en-US" i="1" dirty="0"/>
              <a:t>dept_name</a:t>
            </a:r>
            <a:r>
              <a:rPr lang="en-US" altLang="en-US" dirty="0"/>
              <a:t>, </a:t>
            </a:r>
            <a:r>
              <a:rPr lang="en-US" altLang="en-US" i="1" dirty="0" err="1"/>
              <a:t>avg_salary</a:t>
            </a:r>
            <a:br>
              <a:rPr lang="en-US" altLang="en-US" i="1" dirty="0"/>
            </a:br>
            <a:r>
              <a:rPr lang="en-US" altLang="en-US" b="1" dirty="0"/>
              <a:t>from </a:t>
            </a:r>
            <a:r>
              <a:rPr lang="en-US" altLang="en-US" dirty="0"/>
              <a:t>( </a:t>
            </a:r>
            <a:r>
              <a:rPr lang="en-US" altLang="en-US" b="1" dirty="0"/>
              <a:t>select </a:t>
            </a:r>
            <a:r>
              <a:rPr lang="en-US" altLang="en-US" i="1" dirty="0"/>
              <a:t>dept_name</a:t>
            </a:r>
            <a:r>
              <a:rPr lang="en-US" altLang="en-US" dirty="0"/>
              <a:t>, </a:t>
            </a:r>
            <a:r>
              <a:rPr lang="en-US" altLang="en-US" b="1" dirty="0" err="1"/>
              <a:t>avg</a:t>
            </a:r>
            <a:r>
              <a:rPr lang="en-US" altLang="en-US" b="1" dirty="0"/>
              <a:t> </a:t>
            </a:r>
            <a:r>
              <a:rPr lang="en-US" altLang="en-US" dirty="0"/>
              <a:t>(</a:t>
            </a:r>
            <a:r>
              <a:rPr lang="en-US" altLang="en-US" i="1" dirty="0"/>
              <a:t>salary</a:t>
            </a:r>
            <a:r>
              <a:rPr lang="en-US" altLang="en-US" dirty="0"/>
              <a:t>) </a:t>
            </a:r>
            <a:br>
              <a:rPr lang="en-US" altLang="en-US" i="1" dirty="0"/>
            </a:br>
            <a:r>
              <a:rPr lang="en-US" altLang="en-US" i="1" dirty="0"/>
              <a:t>           </a:t>
            </a:r>
            <a:r>
              <a:rPr lang="en-US" altLang="en-US" b="1" dirty="0"/>
              <a:t>from </a:t>
            </a:r>
            <a:r>
              <a:rPr lang="en-US" altLang="en-US" i="1" dirty="0"/>
              <a:t>instructor</a:t>
            </a:r>
            <a:br>
              <a:rPr lang="en-US" altLang="en-US" i="1" dirty="0"/>
            </a:br>
            <a:r>
              <a:rPr lang="en-US" altLang="en-US" i="1" dirty="0"/>
              <a:t>           </a:t>
            </a:r>
            <a:r>
              <a:rPr lang="en-US" altLang="en-US" b="1" dirty="0"/>
              <a:t>group by </a:t>
            </a:r>
            <a:r>
              <a:rPr lang="en-US" altLang="en-US" i="1" dirty="0"/>
              <a:t>dept_name</a:t>
            </a:r>
            <a:r>
              <a:rPr lang="en-US" altLang="en-US" dirty="0"/>
              <a:t>) </a:t>
            </a:r>
          </a:p>
          <a:p>
            <a:pPr lvl="1">
              <a:spcBef>
                <a:spcPts val="0"/>
              </a:spcBef>
              <a:buNone/>
              <a:tabLst>
                <a:tab pos="859631" algn="l"/>
                <a:tab pos="1206104" algn="l"/>
                <a:tab pos="1283494" algn="l"/>
              </a:tabLst>
            </a:pPr>
            <a:r>
              <a:rPr lang="en-US" altLang="en-US" b="1" dirty="0"/>
              <a:t>                as </a:t>
            </a:r>
            <a:r>
              <a:rPr lang="en-US" altLang="en-US" i="1" dirty="0" err="1"/>
              <a:t>dept_avg</a:t>
            </a:r>
            <a:r>
              <a:rPr lang="en-US" altLang="en-US" i="1" dirty="0"/>
              <a:t> </a:t>
            </a:r>
            <a:r>
              <a:rPr lang="en-US" altLang="en-US" dirty="0"/>
              <a:t>(</a:t>
            </a:r>
            <a:r>
              <a:rPr lang="en-US" altLang="en-US" i="1" dirty="0"/>
              <a:t>dept_name</a:t>
            </a:r>
            <a:r>
              <a:rPr lang="en-US" altLang="en-US" dirty="0"/>
              <a:t>, </a:t>
            </a:r>
            <a:r>
              <a:rPr lang="en-US" altLang="en-US" i="1" dirty="0" err="1"/>
              <a:t>avg_salary</a:t>
            </a:r>
            <a:r>
              <a:rPr lang="en-US" altLang="en-US" dirty="0"/>
              <a:t>)</a:t>
            </a:r>
          </a:p>
          <a:p>
            <a:pPr lvl="1">
              <a:spcBef>
                <a:spcPts val="0"/>
              </a:spcBef>
              <a:buNone/>
              <a:tabLst>
                <a:tab pos="859631" algn="l"/>
                <a:tab pos="1206104" algn="l"/>
                <a:tab pos="1283494" algn="l"/>
              </a:tabLst>
            </a:pPr>
            <a:r>
              <a:rPr lang="en-US" altLang="en-US" b="1" dirty="0"/>
              <a:t>    where </a:t>
            </a:r>
            <a:r>
              <a:rPr lang="en-US" altLang="en-US" i="1" dirty="0" err="1"/>
              <a:t>avg_salary</a:t>
            </a:r>
            <a:r>
              <a:rPr lang="en-US" altLang="en-US" i="1" dirty="0"/>
              <a:t> </a:t>
            </a:r>
            <a:r>
              <a:rPr lang="en-US" altLang="en-US" dirty="0"/>
              <a:t>&gt; 42000;</a:t>
            </a:r>
          </a:p>
          <a:p>
            <a:pPr>
              <a:tabLst>
                <a:tab pos="859631" algn="l"/>
                <a:tab pos="1206104" algn="l"/>
                <a:tab pos="1283494" algn="l"/>
              </a:tabLst>
            </a:pPr>
            <a:endParaRPr lang="en-US" altLang="en-US" dirty="0"/>
          </a:p>
          <a:p>
            <a:pPr>
              <a:buNone/>
              <a:tabLst>
                <a:tab pos="859631" algn="l"/>
                <a:tab pos="1206104" algn="l"/>
                <a:tab pos="1283494" algn="l"/>
              </a:tabLst>
            </a:pPr>
            <a:endParaRPr lang="en-US" altLang="en-US" dirty="0"/>
          </a:p>
        </p:txBody>
      </p:sp>
    </p:spTree>
    <p:extLst>
      <p:ext uri="{BB962C8B-B14F-4D97-AF65-F5344CB8AC3E}">
        <p14:creationId xmlns:p14="http://schemas.microsoft.com/office/powerpoint/2010/main" val="38529544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CE1865-DEAB-EC59-4CC1-4D68E76D576E}"/>
            </a:ext>
          </a:extLst>
        </p:cNvPr>
        <p:cNvGrpSpPr/>
        <p:nvPr/>
      </p:nvGrpSpPr>
      <p:grpSpPr>
        <a:xfrm>
          <a:off x="0" y="0"/>
          <a:ext cx="0" cy="0"/>
          <a:chOff x="0" y="0"/>
          <a:chExt cx="0" cy="0"/>
        </a:xfrm>
      </p:grpSpPr>
      <p:sp>
        <p:nvSpPr>
          <p:cNvPr id="461826" name="Rectangle 2">
            <a:extLst>
              <a:ext uri="{FF2B5EF4-FFF2-40B4-BE49-F238E27FC236}">
                <a16:creationId xmlns:a16="http://schemas.microsoft.com/office/drawing/2014/main" id="{A8403EE2-92B5-58C3-C8C1-ADCA9E86DC5E}"/>
              </a:ext>
            </a:extLst>
          </p:cNvPr>
          <p:cNvSpPr>
            <a:spLocks noGrp="1" noChangeArrowheads="1"/>
          </p:cNvSpPr>
          <p:nvPr>
            <p:ph type="title"/>
          </p:nvPr>
        </p:nvSpPr>
        <p:spPr/>
        <p:txBody>
          <a:bodyPr/>
          <a:lstStyle/>
          <a:p>
            <a:r>
              <a:rPr lang="en-US" altLang="en-US" dirty="0"/>
              <a:t>With Clause</a:t>
            </a:r>
          </a:p>
        </p:txBody>
      </p:sp>
      <p:sp>
        <p:nvSpPr>
          <p:cNvPr id="45058" name="Rectangle 3">
            <a:extLst>
              <a:ext uri="{FF2B5EF4-FFF2-40B4-BE49-F238E27FC236}">
                <a16:creationId xmlns:a16="http://schemas.microsoft.com/office/drawing/2014/main" id="{9D92FCD5-1039-100D-4410-4F2AE176BC89}"/>
              </a:ext>
            </a:extLst>
          </p:cNvPr>
          <p:cNvSpPr>
            <a:spLocks noGrp="1" noChangeArrowheads="1"/>
          </p:cNvSpPr>
          <p:nvPr>
            <p:ph type="body" idx="1"/>
          </p:nvPr>
        </p:nvSpPr>
        <p:spPr>
          <a:xfrm>
            <a:off x="1719263" y="829867"/>
            <a:ext cx="5802343" cy="3677840"/>
          </a:xfrm>
        </p:spPr>
        <p:txBody>
          <a:bodyPr/>
          <a:lstStyle/>
          <a:p>
            <a:r>
              <a:rPr lang="en-US" altLang="en-US" dirty="0"/>
              <a:t>The </a:t>
            </a:r>
            <a:r>
              <a:rPr lang="en-US" altLang="en-US" b="1" dirty="0">
                <a:solidFill>
                  <a:srgbClr val="002060"/>
                </a:solidFill>
              </a:rPr>
              <a:t>with</a:t>
            </a:r>
            <a:r>
              <a:rPr lang="en-US" altLang="en-US" dirty="0"/>
              <a:t> clause provides a way of defining a temporary relation whose definition is available only to the query in which the </a:t>
            </a:r>
            <a:r>
              <a:rPr lang="en-US" altLang="en-US" b="1" dirty="0"/>
              <a:t>with</a:t>
            </a:r>
            <a:r>
              <a:rPr lang="en-US" altLang="en-US" b="1" dirty="0">
                <a:solidFill>
                  <a:schemeClr val="tx2"/>
                </a:solidFill>
              </a:rPr>
              <a:t> </a:t>
            </a:r>
            <a:r>
              <a:rPr lang="en-US" altLang="en-US" dirty="0"/>
              <a:t>clause occurs. </a:t>
            </a:r>
          </a:p>
          <a:p>
            <a:r>
              <a:rPr lang="en-US" altLang="en-US" dirty="0"/>
              <a:t>Find all departments with the maximum budget </a:t>
            </a:r>
            <a:br>
              <a:rPr lang="en-US" altLang="en-US" dirty="0"/>
            </a:br>
            <a:r>
              <a:rPr lang="en-US" altLang="en-US" sz="600" dirty="0"/>
              <a:t> </a:t>
            </a:r>
            <a:br>
              <a:rPr lang="en-US" altLang="en-US" b="1" dirty="0"/>
            </a:br>
            <a:r>
              <a:rPr lang="en-US" altLang="en-US" b="1" dirty="0"/>
              <a:t>     with </a:t>
            </a:r>
            <a:r>
              <a:rPr lang="en-US" altLang="en-US" i="1" dirty="0" err="1"/>
              <a:t>max_budget</a:t>
            </a:r>
            <a:r>
              <a:rPr lang="en-US" altLang="en-US" i="1" dirty="0"/>
              <a:t> </a:t>
            </a:r>
            <a:r>
              <a:rPr lang="en-US" altLang="en-US" dirty="0"/>
              <a:t>(</a:t>
            </a:r>
            <a:r>
              <a:rPr lang="en-US" altLang="en-US" i="1" dirty="0"/>
              <a:t>value</a:t>
            </a:r>
            <a:r>
              <a:rPr lang="en-US" altLang="en-US" dirty="0"/>
              <a:t>) </a:t>
            </a:r>
            <a:r>
              <a:rPr lang="en-US" altLang="en-US" b="1" dirty="0"/>
              <a:t>as </a:t>
            </a:r>
            <a:br>
              <a:rPr lang="en-US" altLang="en-US" b="1" dirty="0"/>
            </a:br>
            <a:r>
              <a:rPr lang="en-US" altLang="en-US" b="1" dirty="0"/>
              <a:t>             </a:t>
            </a:r>
            <a:r>
              <a:rPr lang="en-US" altLang="en-US" dirty="0"/>
              <a:t>(</a:t>
            </a:r>
            <a:r>
              <a:rPr lang="en-US" altLang="en-US" b="1" dirty="0"/>
              <a:t>select max</a:t>
            </a:r>
            <a:r>
              <a:rPr lang="en-US" altLang="en-US" dirty="0"/>
              <a:t>(</a:t>
            </a:r>
            <a:r>
              <a:rPr lang="en-US" altLang="en-US" i="1" dirty="0"/>
              <a:t>budget</a:t>
            </a:r>
            <a:r>
              <a:rPr lang="en-US" altLang="en-US" dirty="0"/>
              <a:t>)</a:t>
            </a:r>
            <a:br>
              <a:rPr lang="en-US" altLang="en-US" dirty="0"/>
            </a:br>
            <a:r>
              <a:rPr lang="en-US" altLang="en-US" dirty="0"/>
              <a:t>              </a:t>
            </a:r>
            <a:r>
              <a:rPr lang="en-US" altLang="en-US" b="1" dirty="0"/>
              <a:t>from </a:t>
            </a:r>
            <a:r>
              <a:rPr lang="en-US" altLang="en-US" i="1" dirty="0"/>
              <a:t>department</a:t>
            </a:r>
            <a:r>
              <a:rPr lang="en-US" altLang="en-US" dirty="0"/>
              <a:t>)</a:t>
            </a:r>
            <a:br>
              <a:rPr lang="en-US" altLang="en-US" dirty="0"/>
            </a:br>
            <a:r>
              <a:rPr lang="en-US" altLang="en-US" dirty="0"/>
              <a:t>     </a:t>
            </a:r>
            <a:r>
              <a:rPr lang="en-US" altLang="en-US" b="1" dirty="0"/>
              <a:t>select </a:t>
            </a:r>
            <a:r>
              <a:rPr lang="en-US" altLang="en-US" i="1" dirty="0"/>
              <a:t>department.name</a:t>
            </a:r>
            <a:br>
              <a:rPr lang="en-US" altLang="en-US" i="1" dirty="0"/>
            </a:br>
            <a:r>
              <a:rPr lang="en-US" altLang="en-US" i="1" dirty="0"/>
              <a:t>     </a:t>
            </a:r>
            <a:r>
              <a:rPr lang="en-US" altLang="en-US" b="1" dirty="0"/>
              <a:t>from </a:t>
            </a:r>
            <a:r>
              <a:rPr lang="en-US" altLang="en-US" i="1" dirty="0"/>
              <a:t>department</a:t>
            </a:r>
            <a:r>
              <a:rPr lang="en-US" altLang="en-US" dirty="0"/>
              <a:t>, </a:t>
            </a:r>
            <a:r>
              <a:rPr lang="en-US" altLang="en-US" i="1" dirty="0" err="1"/>
              <a:t>max_budget</a:t>
            </a:r>
            <a:br>
              <a:rPr lang="en-US" altLang="en-US" i="1" dirty="0"/>
            </a:br>
            <a:r>
              <a:rPr lang="en-US" altLang="en-US" i="1" dirty="0"/>
              <a:t>     </a:t>
            </a:r>
            <a:r>
              <a:rPr lang="en-US" altLang="en-US" b="1" dirty="0"/>
              <a:t>where </a:t>
            </a:r>
            <a:r>
              <a:rPr lang="en-US" altLang="en-US" i="1" dirty="0" err="1"/>
              <a:t>department</a:t>
            </a:r>
            <a:r>
              <a:rPr lang="en-US" altLang="en-US" dirty="0" err="1"/>
              <a:t>.</a:t>
            </a:r>
            <a:r>
              <a:rPr lang="en-US" altLang="en-US" i="1" dirty="0" err="1"/>
              <a:t>budget</a:t>
            </a:r>
            <a:r>
              <a:rPr lang="en-US" altLang="en-US" i="1" dirty="0"/>
              <a:t> </a:t>
            </a:r>
            <a:r>
              <a:rPr lang="en-US" altLang="en-US" dirty="0"/>
              <a:t>= </a:t>
            </a:r>
            <a:r>
              <a:rPr lang="en-US" altLang="en-US" i="1" dirty="0" err="1"/>
              <a:t>max_budget.value</a:t>
            </a:r>
            <a:r>
              <a:rPr lang="en-US" altLang="en-US" dirty="0"/>
              <a:t>;</a:t>
            </a:r>
          </a:p>
        </p:txBody>
      </p:sp>
    </p:spTree>
    <p:extLst>
      <p:ext uri="{BB962C8B-B14F-4D97-AF65-F5344CB8AC3E}">
        <p14:creationId xmlns:p14="http://schemas.microsoft.com/office/powerpoint/2010/main" val="10584841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2066" name="Rectangle 2"/>
          <p:cNvSpPr>
            <a:spLocks noGrp="1" noChangeArrowheads="1"/>
          </p:cNvSpPr>
          <p:nvPr>
            <p:ph type="title"/>
          </p:nvPr>
        </p:nvSpPr>
        <p:spPr/>
        <p:txBody>
          <a:bodyPr/>
          <a:lstStyle/>
          <a:p>
            <a:pPr>
              <a:defRPr/>
            </a:pPr>
            <a:r>
              <a:rPr lang="en-US" altLang="en-US" dirty="0">
                <a:effectLst>
                  <a:outerShdw blurRad="38100" dist="38100" dir="2700000" algn="tl">
                    <a:srgbClr val="C0C0C0"/>
                  </a:outerShdw>
                </a:effectLst>
              </a:rPr>
              <a:t>Composite Attributes</a:t>
            </a:r>
          </a:p>
        </p:txBody>
      </p:sp>
      <p:sp>
        <p:nvSpPr>
          <p:cNvPr id="25603" name="Rectangle 3"/>
          <p:cNvSpPr>
            <a:spLocks noGrp="1" noChangeArrowheads="1"/>
          </p:cNvSpPr>
          <p:nvPr>
            <p:ph type="body" idx="1"/>
          </p:nvPr>
        </p:nvSpPr>
        <p:spPr>
          <a:xfrm>
            <a:off x="1719262" y="872729"/>
            <a:ext cx="5669090" cy="676275"/>
          </a:xfrm>
        </p:spPr>
        <p:txBody>
          <a:bodyPr/>
          <a:lstStyle/>
          <a:p>
            <a:r>
              <a:rPr lang="en-US" altLang="en-US" dirty="0"/>
              <a:t>Composite attributes allow us to divided attributes  into subparts (other attributes).</a:t>
            </a:r>
          </a:p>
        </p:txBody>
      </p:sp>
      <p:pic>
        <p:nvPicPr>
          <p:cNvPr id="25604"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33143" y="1490472"/>
            <a:ext cx="4589926" cy="1412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MasterPhAnim="0">
  <p:cSld>
    <p:spTree>
      <p:nvGrpSpPr>
        <p:cNvPr id="1" name="">
          <a:extLst>
            <a:ext uri="{FF2B5EF4-FFF2-40B4-BE49-F238E27FC236}">
              <a16:creationId xmlns:a16="http://schemas.microsoft.com/office/drawing/2014/main" id="{3B5E8F13-5742-F2E8-FD2F-6019C45854F6}"/>
            </a:ext>
          </a:extLst>
        </p:cNvPr>
        <p:cNvGrpSpPr/>
        <p:nvPr/>
      </p:nvGrpSpPr>
      <p:grpSpPr>
        <a:xfrm>
          <a:off x="0" y="0"/>
          <a:ext cx="0" cy="0"/>
          <a:chOff x="0" y="0"/>
          <a:chExt cx="0" cy="0"/>
        </a:xfrm>
      </p:grpSpPr>
      <p:sp>
        <p:nvSpPr>
          <p:cNvPr id="463874" name="Rectangle 2">
            <a:extLst>
              <a:ext uri="{FF2B5EF4-FFF2-40B4-BE49-F238E27FC236}">
                <a16:creationId xmlns:a16="http://schemas.microsoft.com/office/drawing/2014/main" id="{05E56650-E4D1-6130-FE8F-B02388208B17}"/>
              </a:ext>
            </a:extLst>
          </p:cNvPr>
          <p:cNvSpPr>
            <a:spLocks noGrp="1" noChangeArrowheads="1"/>
          </p:cNvSpPr>
          <p:nvPr>
            <p:ph type="title"/>
          </p:nvPr>
        </p:nvSpPr>
        <p:spPr/>
        <p:txBody>
          <a:bodyPr/>
          <a:lstStyle/>
          <a:p>
            <a:r>
              <a:rPr lang="en-US" altLang="en-US" dirty="0"/>
              <a:t>Complex Queries using With Clause</a:t>
            </a:r>
          </a:p>
        </p:txBody>
      </p:sp>
      <p:sp>
        <p:nvSpPr>
          <p:cNvPr id="46082" name="Rectangle 3">
            <a:extLst>
              <a:ext uri="{FF2B5EF4-FFF2-40B4-BE49-F238E27FC236}">
                <a16:creationId xmlns:a16="http://schemas.microsoft.com/office/drawing/2014/main" id="{CDC21AF6-ACA6-2BC7-46CC-0259000FB150}"/>
              </a:ext>
            </a:extLst>
          </p:cNvPr>
          <p:cNvSpPr>
            <a:spLocks noGrp="1" noChangeArrowheads="1"/>
          </p:cNvSpPr>
          <p:nvPr>
            <p:ph type="body" idx="1"/>
          </p:nvPr>
        </p:nvSpPr>
        <p:spPr>
          <a:xfrm>
            <a:off x="1719263" y="860822"/>
            <a:ext cx="5668128" cy="520398"/>
          </a:xfrm>
        </p:spPr>
        <p:txBody>
          <a:bodyPr/>
          <a:lstStyle/>
          <a:p>
            <a:r>
              <a:rPr lang="en-US" altLang="en-US" dirty="0"/>
              <a:t>Find all departments where the total salary is greater than the average of the total salary at all departments</a:t>
            </a:r>
          </a:p>
        </p:txBody>
      </p:sp>
      <p:sp>
        <p:nvSpPr>
          <p:cNvPr id="46083" name="Text Box 4">
            <a:extLst>
              <a:ext uri="{FF2B5EF4-FFF2-40B4-BE49-F238E27FC236}">
                <a16:creationId xmlns:a16="http://schemas.microsoft.com/office/drawing/2014/main" id="{8C01A291-3373-5B6A-2708-4B431B9B056B}"/>
              </a:ext>
            </a:extLst>
          </p:cNvPr>
          <p:cNvSpPr txBox="1">
            <a:spLocks noChangeArrowheads="1"/>
          </p:cNvSpPr>
          <p:nvPr/>
        </p:nvSpPr>
        <p:spPr bwMode="auto">
          <a:xfrm>
            <a:off x="2314853" y="1381221"/>
            <a:ext cx="5143527" cy="20544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with </a:t>
            </a:r>
            <a:r>
              <a:rPr kumimoji="0"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dept</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_total </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dept_name</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value</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as</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select </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dept_name</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sum</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salary</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from </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instructor</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group by </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dept_name</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dept_total_avg</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value</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as</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select </a:t>
            </a:r>
            <a:r>
              <a:rPr kumimoji="0" lang="en-US" altLang="en-US" sz="1275" b="1" i="0"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avg</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value</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from </a:t>
            </a:r>
            <a:r>
              <a:rPr kumimoji="0"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dept_total</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select </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dept_name</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from </a:t>
            </a:r>
            <a:r>
              <a:rPr kumimoji="0"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dept_total</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dept_total_avg</a:t>
            </a:r>
            <a:endPar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where </a:t>
            </a:r>
            <a:r>
              <a:rPr kumimoji="0"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dept_total.value</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&gt; </a:t>
            </a:r>
            <a:r>
              <a:rPr kumimoji="0"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dept_total_avg.value</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p>
        </p:txBody>
      </p:sp>
    </p:spTree>
    <p:extLst>
      <p:ext uri="{BB962C8B-B14F-4D97-AF65-F5344CB8AC3E}">
        <p14:creationId xmlns:p14="http://schemas.microsoft.com/office/powerpoint/2010/main" val="120013811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5F97B6-3357-8E90-473F-30977F199782}"/>
            </a:ext>
          </a:extLst>
        </p:cNvPr>
        <p:cNvGrpSpPr/>
        <p:nvPr/>
      </p:nvGrpSpPr>
      <p:grpSpPr>
        <a:xfrm>
          <a:off x="0" y="0"/>
          <a:ext cx="0" cy="0"/>
          <a:chOff x="0" y="0"/>
          <a:chExt cx="0" cy="0"/>
        </a:xfrm>
      </p:grpSpPr>
      <p:pic>
        <p:nvPicPr>
          <p:cNvPr id="10241" name="Picture 11" descr="16x9_BG-08.jpg">
            <a:extLst>
              <a:ext uri="{FF2B5EF4-FFF2-40B4-BE49-F238E27FC236}">
                <a16:creationId xmlns:a16="http://schemas.microsoft.com/office/drawing/2014/main" id="{47EEFC01-B0DE-169D-B8B3-ABCE1F51ED6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A26BD595-F1AB-CC29-DCAC-AB556D3BCF9B}"/>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a:extLst>
              <a:ext uri="{FF2B5EF4-FFF2-40B4-BE49-F238E27FC236}">
                <a16:creationId xmlns:a16="http://schemas.microsoft.com/office/drawing/2014/main" id="{B5172FEA-FFAB-3FA5-A90E-6156726245FD}"/>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a:extLst>
              <a:ext uri="{FF2B5EF4-FFF2-40B4-BE49-F238E27FC236}">
                <a16:creationId xmlns:a16="http://schemas.microsoft.com/office/drawing/2014/main" id="{D743D9CA-8F1C-8134-9621-9CCCB812CB0C}"/>
              </a:ext>
            </a:extLst>
          </p:cNvPr>
          <p:cNvSpPr txBox="1">
            <a:spLocks noChangeArrowheads="1"/>
          </p:cNvSpPr>
          <p:nvPr/>
        </p:nvSpPr>
        <p:spPr bwMode="auto">
          <a:xfrm>
            <a:off x="0" y="1694587"/>
            <a:ext cx="91440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3600" dirty="0">
                <a:solidFill>
                  <a:schemeClr val="bg1"/>
                </a:solidFill>
              </a:rPr>
              <a:t>Relational Model</a:t>
            </a:r>
          </a:p>
        </p:txBody>
      </p:sp>
      <p:sp>
        <p:nvSpPr>
          <p:cNvPr id="9" name="TextBox 9">
            <a:extLst>
              <a:ext uri="{FF2B5EF4-FFF2-40B4-BE49-F238E27FC236}">
                <a16:creationId xmlns:a16="http://schemas.microsoft.com/office/drawing/2014/main" id="{4B2C7294-971A-6FB5-47D9-0B5378AC8DB5}"/>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71</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W4111_002_2025_1: Lecture 4: ER(3), Relational(3), SQL(3)			© Donald F. Ferguson, 2024</a:t>
            </a:r>
            <a:endParaRPr lang="en-US" altLang="en-US" sz="800" i="1" dirty="0">
              <a:solidFill>
                <a:schemeClr val="bg1"/>
              </a:solidFill>
            </a:endParaRPr>
          </a:p>
        </p:txBody>
      </p:sp>
    </p:spTree>
    <p:extLst>
      <p:ext uri="{BB962C8B-B14F-4D97-AF65-F5344CB8AC3E}">
        <p14:creationId xmlns:p14="http://schemas.microsoft.com/office/powerpoint/2010/main" val="314695090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6882" name="Rectangle 2"/>
          <p:cNvSpPr>
            <a:spLocks noGrp="1" noChangeArrowheads="1"/>
          </p:cNvSpPr>
          <p:nvPr>
            <p:ph type="title"/>
          </p:nvPr>
        </p:nvSpPr>
        <p:spPr/>
        <p:txBody>
          <a:bodyPr/>
          <a:lstStyle/>
          <a:p>
            <a:r>
              <a:rPr lang="en-US" altLang="en-US" dirty="0"/>
              <a:t>Equivalent Queries</a:t>
            </a:r>
          </a:p>
        </p:txBody>
      </p:sp>
      <p:sp>
        <p:nvSpPr>
          <p:cNvPr id="7170" name="Rectangle 3"/>
          <p:cNvSpPr>
            <a:spLocks noGrp="1" noChangeArrowheads="1"/>
          </p:cNvSpPr>
          <p:nvPr>
            <p:ph type="body" idx="1"/>
          </p:nvPr>
        </p:nvSpPr>
        <p:spPr>
          <a:xfrm>
            <a:off x="1719263" y="822556"/>
            <a:ext cx="5762394" cy="3498389"/>
          </a:xfrm>
        </p:spPr>
        <p:txBody>
          <a:bodyPr/>
          <a:lstStyle/>
          <a:p>
            <a:r>
              <a:rPr lang="en-US" altLang="en-US" dirty="0"/>
              <a:t>There is more than one way to write a query in relational algebra. </a:t>
            </a:r>
          </a:p>
          <a:p>
            <a:r>
              <a:rPr lang="en-US" altLang="en-US" dirty="0"/>
              <a:t>Example:  Find information about courses taught by instructors in the Physics department with salary greater than 90,000</a:t>
            </a:r>
          </a:p>
          <a:p>
            <a:r>
              <a:rPr lang="en-US" altLang="en-US" dirty="0"/>
              <a:t>Query 1</a:t>
            </a:r>
          </a:p>
          <a:p>
            <a:pPr>
              <a:buNone/>
            </a:pPr>
            <a:r>
              <a:rPr lang="en-US" altLang="en-US" i="1" dirty="0">
                <a:sym typeface="Symbol" panose="05050102010706020507" pitchFamily="18" charset="2"/>
              </a:rPr>
              <a:t>           </a:t>
            </a:r>
            <a:r>
              <a:rPr lang="en-US" altLang="en-US" dirty="0">
                <a:sym typeface="Symbol" panose="05050102010706020507" pitchFamily="18" charset="2"/>
              </a:rPr>
              <a:t> </a:t>
            </a:r>
            <a:r>
              <a:rPr lang="en-US" altLang="en-US" i="1" baseline="-25000" dirty="0">
                <a:sym typeface="Symbol" panose="05050102010706020507" pitchFamily="18" charset="2"/>
              </a:rPr>
              <a:t>dept_name=</a:t>
            </a:r>
            <a:r>
              <a:rPr lang="ja-JP" altLang="en-US" i="1" baseline="-25000" dirty="0">
                <a:sym typeface="Symbol" panose="05050102010706020507" pitchFamily="18" charset="2"/>
              </a:rPr>
              <a:t>“</a:t>
            </a:r>
            <a:r>
              <a:rPr lang="en-US" altLang="ja-JP" i="1" baseline="-25000" dirty="0">
                <a:sym typeface="Symbol" panose="05050102010706020507" pitchFamily="18" charset="2"/>
              </a:rPr>
              <a:t>Physics</a:t>
            </a:r>
            <a:r>
              <a:rPr lang="ja-JP" altLang="en-US" i="1" baseline="-25000" dirty="0">
                <a:sym typeface="Symbol" panose="05050102010706020507" pitchFamily="18" charset="2"/>
              </a:rPr>
              <a:t>” </a:t>
            </a:r>
            <a:r>
              <a:rPr lang="en-US" altLang="en-US" dirty="0">
                <a:sym typeface="Symbol" panose="05050102010706020507" pitchFamily="18" charset="2"/>
              </a:rPr>
              <a:t></a:t>
            </a:r>
            <a:r>
              <a:rPr lang="ja-JP" altLang="en-US" i="1" baseline="-25000" dirty="0">
                <a:sym typeface="Symbol" panose="05050102010706020507" pitchFamily="18" charset="2"/>
              </a:rPr>
              <a:t> </a:t>
            </a:r>
            <a:r>
              <a:rPr lang="en-US" altLang="ja-JP" i="1" baseline="-25000" dirty="0">
                <a:sym typeface="Symbol" panose="05050102010706020507" pitchFamily="18" charset="2"/>
              </a:rPr>
              <a:t>salary &gt; </a:t>
            </a:r>
            <a:r>
              <a:rPr lang="en-US" altLang="ja-JP" baseline="-25000" dirty="0">
                <a:sym typeface="Symbol" panose="05050102010706020507" pitchFamily="18" charset="2"/>
              </a:rPr>
              <a:t>90,000</a:t>
            </a:r>
            <a:r>
              <a:rPr lang="en-US" altLang="ja-JP" dirty="0">
                <a:sym typeface="Symbol" panose="05050102010706020507" pitchFamily="18" charset="2"/>
              </a:rPr>
              <a:t> (</a:t>
            </a:r>
            <a:r>
              <a:rPr lang="en-US" altLang="ja-JP" i="1" dirty="0">
                <a:sym typeface="Symbol" panose="05050102010706020507" pitchFamily="18" charset="2"/>
              </a:rPr>
              <a:t>instructor</a:t>
            </a:r>
            <a:r>
              <a:rPr lang="en-US" altLang="ja-JP" dirty="0">
                <a:sym typeface="Symbol" panose="05050102010706020507" pitchFamily="18" charset="2"/>
              </a:rPr>
              <a:t>)</a:t>
            </a:r>
          </a:p>
          <a:p>
            <a:pPr>
              <a:buNone/>
            </a:pPr>
            <a:r>
              <a:rPr lang="en-US" altLang="ja-JP" sz="600" dirty="0">
                <a:sym typeface="Symbol" panose="05050102010706020507" pitchFamily="18" charset="2"/>
              </a:rPr>
              <a:t> </a:t>
            </a:r>
          </a:p>
          <a:p>
            <a:r>
              <a:rPr lang="en-US" altLang="en-US" dirty="0">
                <a:sym typeface="Symbol" panose="05050102010706020507" pitchFamily="18" charset="2"/>
              </a:rPr>
              <a:t>Query 2</a:t>
            </a:r>
            <a:endParaRPr lang="en-US" altLang="en-US" dirty="0"/>
          </a:p>
          <a:p>
            <a:pPr>
              <a:buNone/>
            </a:pPr>
            <a:r>
              <a:rPr lang="en-US" altLang="en-US" i="1" dirty="0">
                <a:sym typeface="Symbol" panose="05050102010706020507" pitchFamily="18" charset="2"/>
              </a:rPr>
              <a:t>          </a:t>
            </a:r>
            <a:r>
              <a:rPr lang="en-US" altLang="en-US" dirty="0">
                <a:sym typeface="Symbol" panose="05050102010706020507" pitchFamily="18" charset="2"/>
              </a:rPr>
              <a:t> </a:t>
            </a:r>
            <a:r>
              <a:rPr lang="en-US" altLang="en-US" i="1" baseline="-25000" dirty="0">
                <a:sym typeface="Symbol" panose="05050102010706020507" pitchFamily="18" charset="2"/>
              </a:rPr>
              <a:t>dept_name=</a:t>
            </a:r>
            <a:r>
              <a:rPr lang="ja-JP" altLang="en-US" i="1" baseline="-25000" dirty="0">
                <a:sym typeface="Symbol" panose="05050102010706020507" pitchFamily="18" charset="2"/>
              </a:rPr>
              <a:t>“</a:t>
            </a:r>
            <a:r>
              <a:rPr lang="en-US" altLang="ja-JP" i="1" baseline="-25000" dirty="0">
                <a:sym typeface="Symbol" panose="05050102010706020507" pitchFamily="18" charset="2"/>
              </a:rPr>
              <a:t>Physics</a:t>
            </a:r>
            <a:r>
              <a:rPr lang="ja-JP" altLang="en-US" i="1" baseline="-25000" dirty="0">
                <a:sym typeface="Symbol" panose="05050102010706020507" pitchFamily="18" charset="2"/>
              </a:rPr>
              <a:t>” </a:t>
            </a:r>
            <a:r>
              <a:rPr lang="en-US" altLang="ja-JP" dirty="0">
                <a:sym typeface="Symbol" panose="05050102010706020507" pitchFamily="18" charset="2"/>
              </a:rPr>
              <a:t>(</a:t>
            </a:r>
            <a:r>
              <a:rPr lang="en-US" altLang="en-US" i="1" dirty="0">
                <a:sym typeface="Symbol" panose="05050102010706020507" pitchFamily="18" charset="2"/>
              </a:rPr>
              <a:t></a:t>
            </a:r>
            <a:r>
              <a:rPr lang="en-US" altLang="en-US" dirty="0">
                <a:sym typeface="Symbol" panose="05050102010706020507" pitchFamily="18" charset="2"/>
              </a:rPr>
              <a:t> </a:t>
            </a:r>
            <a:r>
              <a:rPr lang="en-US" altLang="en-US" i="1" baseline="-25000" dirty="0">
                <a:sym typeface="Symbol" panose="05050102010706020507" pitchFamily="18" charset="2"/>
              </a:rPr>
              <a:t>s</a:t>
            </a:r>
            <a:r>
              <a:rPr lang="en-US" altLang="ja-JP" i="1" baseline="-25000" dirty="0">
                <a:sym typeface="Symbol" panose="05050102010706020507" pitchFamily="18" charset="2"/>
              </a:rPr>
              <a:t>alary &gt; 90.000</a:t>
            </a:r>
            <a:r>
              <a:rPr lang="en-US" altLang="ja-JP" i="1" dirty="0">
                <a:sym typeface="Symbol" panose="05050102010706020507" pitchFamily="18" charset="2"/>
              </a:rPr>
              <a:t> </a:t>
            </a:r>
            <a:r>
              <a:rPr lang="en-US" altLang="ja-JP" dirty="0">
                <a:sym typeface="Symbol" panose="05050102010706020507" pitchFamily="18" charset="2"/>
              </a:rPr>
              <a:t>(</a:t>
            </a:r>
            <a:r>
              <a:rPr lang="en-US" altLang="ja-JP" i="1" dirty="0">
                <a:sym typeface="Symbol" panose="05050102010706020507" pitchFamily="18" charset="2"/>
              </a:rPr>
              <a:t>instructor</a:t>
            </a:r>
            <a:r>
              <a:rPr lang="en-US" altLang="ja-JP" dirty="0">
                <a:sym typeface="Symbol" panose="05050102010706020507" pitchFamily="18" charset="2"/>
              </a:rPr>
              <a:t>))</a:t>
            </a:r>
          </a:p>
          <a:p>
            <a:pPr>
              <a:buNone/>
            </a:pPr>
            <a:r>
              <a:rPr lang="en-US" altLang="ja-JP" sz="600" dirty="0">
                <a:sym typeface="Symbol" panose="05050102010706020507" pitchFamily="18" charset="2"/>
              </a:rPr>
              <a:t> </a:t>
            </a:r>
          </a:p>
          <a:p>
            <a:pPr>
              <a:lnSpc>
                <a:spcPct val="90000"/>
              </a:lnSpc>
              <a:tabLst>
                <a:tab pos="1244204" algn="l"/>
                <a:tab pos="2362200" algn="ctr"/>
                <a:tab pos="2569369" algn="l"/>
              </a:tabLst>
            </a:pPr>
            <a:r>
              <a:rPr lang="en-US" altLang="en-US" dirty="0">
                <a:sym typeface="Symbol" panose="05050102010706020507" pitchFamily="18" charset="2"/>
              </a:rPr>
              <a:t>The two queries are not identical; they are, however, equivalent -- they give the same result on any database.</a:t>
            </a:r>
          </a:p>
          <a:p>
            <a:pPr>
              <a:lnSpc>
                <a:spcPct val="90000"/>
              </a:lnSpc>
              <a:tabLst>
                <a:tab pos="1244204" algn="l"/>
                <a:tab pos="2362200" algn="ctr"/>
                <a:tab pos="2569369" algn="l"/>
              </a:tabLst>
            </a:pPr>
            <a:endParaRPr lang="en-US" altLang="en-US" dirty="0">
              <a:sym typeface="Symbol" panose="05050102010706020507" pitchFamily="18" charset="2"/>
            </a:endParaRPr>
          </a:p>
          <a:p>
            <a:pPr>
              <a:lnSpc>
                <a:spcPct val="90000"/>
              </a:lnSpc>
              <a:tabLst>
                <a:tab pos="1244204" algn="l"/>
                <a:tab pos="2362200" algn="ctr"/>
                <a:tab pos="2569369" algn="l"/>
              </a:tabLst>
            </a:pPr>
            <a:endParaRPr lang="en-US" altLang="en-US" dirty="0">
              <a:sym typeface="Symbol" panose="05050102010706020507" pitchFamily="18" charset="2"/>
            </a:endParaRPr>
          </a:p>
        </p:txBody>
      </p:sp>
    </p:spTree>
    <p:extLst>
      <p:ext uri="{BB962C8B-B14F-4D97-AF65-F5344CB8AC3E}">
        <p14:creationId xmlns:p14="http://schemas.microsoft.com/office/powerpoint/2010/main" val="141513192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6882" name="Rectangle 2"/>
          <p:cNvSpPr>
            <a:spLocks noGrp="1" noChangeArrowheads="1"/>
          </p:cNvSpPr>
          <p:nvPr>
            <p:ph type="title"/>
          </p:nvPr>
        </p:nvSpPr>
        <p:spPr/>
        <p:txBody>
          <a:bodyPr/>
          <a:lstStyle/>
          <a:p>
            <a:r>
              <a:rPr lang="en-US" altLang="en-US" dirty="0"/>
              <a:t>Equivalent Queries</a:t>
            </a:r>
          </a:p>
        </p:txBody>
      </p:sp>
      <mc:AlternateContent xmlns:mc="http://schemas.openxmlformats.org/markup-compatibility/2006" xmlns:a14="http://schemas.microsoft.com/office/drawing/2010/main">
        <mc:Choice Requires="a14">
          <p:sp>
            <p:nvSpPr>
              <p:cNvPr id="7170" name="Rectangle 3"/>
              <p:cNvSpPr>
                <a:spLocks noGrp="1" noChangeArrowheads="1"/>
              </p:cNvSpPr>
              <p:nvPr>
                <p:ph type="body" idx="1"/>
              </p:nvPr>
            </p:nvSpPr>
            <p:spPr>
              <a:xfrm>
                <a:off x="1719262" y="854155"/>
                <a:ext cx="5729102" cy="3379517"/>
              </a:xfrm>
            </p:spPr>
            <p:txBody>
              <a:bodyPr/>
              <a:lstStyle/>
              <a:p>
                <a:r>
                  <a:rPr lang="en-US" altLang="en-US" dirty="0"/>
                  <a:t>There is more than one way to write a query in relational algebra. </a:t>
                </a:r>
              </a:p>
              <a:p>
                <a:r>
                  <a:rPr lang="en-US" altLang="en-US" dirty="0"/>
                  <a:t>Example:  Find information about courses taught by instructors in the Physics department</a:t>
                </a:r>
              </a:p>
              <a:p>
                <a:r>
                  <a:rPr lang="en-US" altLang="en-US" dirty="0"/>
                  <a:t>Query 1</a:t>
                </a:r>
              </a:p>
              <a:p>
                <a:pPr marL="0" indent="0">
                  <a:buNone/>
                </a:pPr>
                <a:r>
                  <a:rPr lang="en-US" altLang="en-US" i="1" dirty="0">
                    <a:sym typeface="Symbol" panose="05050102010706020507" pitchFamily="18" charset="2"/>
                  </a:rPr>
                  <a:t>       </a:t>
                </a:r>
                <a:r>
                  <a:rPr lang="en-US" altLang="en-US" i="1" baseline="-25000" dirty="0" err="1">
                    <a:sym typeface="Symbol" panose="05050102010706020507" pitchFamily="18" charset="2"/>
                  </a:rPr>
                  <a:t>dept_name</a:t>
                </a:r>
                <a:r>
                  <a:rPr lang="en-US" altLang="en-US" i="1" baseline="-25000" dirty="0">
                    <a:sym typeface="Symbol" panose="05050102010706020507" pitchFamily="18" charset="2"/>
                  </a:rPr>
                  <a:t>=</a:t>
                </a:r>
                <a:r>
                  <a:rPr lang="ja-JP" altLang="en-US" i="1" baseline="-25000" dirty="0">
                    <a:sym typeface="Symbol" panose="05050102010706020507" pitchFamily="18" charset="2"/>
                  </a:rPr>
                  <a:t>“</a:t>
                </a:r>
                <a:r>
                  <a:rPr lang="en-US" altLang="ja-JP" i="1" baseline="-25000" dirty="0">
                    <a:sym typeface="Symbol" panose="05050102010706020507" pitchFamily="18" charset="2"/>
                  </a:rPr>
                  <a:t>Physics</a:t>
                </a:r>
                <a:r>
                  <a:rPr lang="ja-JP" altLang="en-US" i="1" baseline="-25000" dirty="0">
                    <a:sym typeface="Symbol" panose="05050102010706020507" pitchFamily="18" charset="2"/>
                  </a:rPr>
                  <a:t>” </a:t>
                </a:r>
                <a:r>
                  <a:rPr lang="en-US" altLang="ja-JP" i="1" dirty="0">
                    <a:sym typeface="Symbol" panose="05050102010706020507" pitchFamily="18" charset="2"/>
                  </a:rPr>
                  <a:t>(i</a:t>
                </a:r>
                <a:r>
                  <a:rPr lang="en-US" altLang="en-US" i="1" dirty="0">
                    <a:sym typeface="Symbol" panose="05050102010706020507" pitchFamily="18" charset="2"/>
                  </a:rPr>
                  <a:t>nstructor</a:t>
                </a:r>
                <a:r>
                  <a:rPr lang="en-US" altLang="en-US" dirty="0">
                    <a:sym typeface="Symbol" panose="05050102010706020507" pitchFamily="18" charset="2"/>
                  </a:rPr>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m:t>
                        </m:r>
                      </m:e>
                      <m:sub>
                        <m:r>
                          <a:rPr lang="en-US" i="1">
                            <a:latin typeface="Cambria Math" panose="02040503050406030204" pitchFamily="18" charset="0"/>
                          </a:rPr>
                          <m:t> </m:t>
                        </m:r>
                      </m:sub>
                    </m:sSub>
                  </m:oMath>
                </a14:m>
                <a:r>
                  <a:rPr lang="en-US" i="1" baseline="-25000" dirty="0"/>
                  <a:t>instructor.ID = teaches.ID</a:t>
                </a:r>
                <a:r>
                  <a:rPr lang="en-US" baseline="-25000" dirty="0"/>
                  <a:t> </a:t>
                </a:r>
                <a:r>
                  <a:rPr lang="en-US" i="1" dirty="0"/>
                  <a:t>teaches)</a:t>
                </a:r>
                <a:endParaRPr lang="en-US" altLang="en-US" dirty="0"/>
              </a:p>
              <a:p>
                <a:pPr>
                  <a:buNone/>
                </a:pPr>
                <a:r>
                  <a:rPr lang="en-US" altLang="ja-JP" sz="600" dirty="0">
                    <a:sym typeface="Symbol" panose="05050102010706020507" pitchFamily="18" charset="2"/>
                  </a:rPr>
                  <a:t> </a:t>
                </a:r>
              </a:p>
              <a:p>
                <a:r>
                  <a:rPr lang="en-US" altLang="en-US" dirty="0">
                    <a:sym typeface="Symbol" panose="05050102010706020507" pitchFamily="18" charset="2"/>
                  </a:rPr>
                  <a:t>Query 2</a:t>
                </a:r>
                <a:endParaRPr lang="en-US" altLang="en-US" dirty="0"/>
              </a:p>
              <a:p>
                <a:pPr>
                  <a:buNone/>
                </a:pPr>
                <a:r>
                  <a:rPr lang="en-US" altLang="en-US" i="1" dirty="0">
                    <a:sym typeface="Symbol" panose="05050102010706020507" pitchFamily="18" charset="2"/>
                  </a:rPr>
                  <a:t>       (</a:t>
                </a:r>
                <a:r>
                  <a:rPr lang="en-US" altLang="en-US" i="1" baseline="-25000" dirty="0" err="1">
                    <a:sym typeface="Symbol" panose="05050102010706020507" pitchFamily="18" charset="2"/>
                  </a:rPr>
                  <a:t>dept_name</a:t>
                </a:r>
                <a:r>
                  <a:rPr lang="en-US" altLang="en-US" i="1" baseline="-25000" dirty="0">
                    <a:sym typeface="Symbol" panose="05050102010706020507" pitchFamily="18" charset="2"/>
                  </a:rPr>
                  <a:t>=</a:t>
                </a:r>
                <a:r>
                  <a:rPr lang="ja-JP" altLang="en-US" i="1" baseline="-25000" dirty="0">
                    <a:sym typeface="Symbol" panose="05050102010706020507" pitchFamily="18" charset="2"/>
                  </a:rPr>
                  <a:t>“</a:t>
                </a:r>
                <a:r>
                  <a:rPr lang="en-US" altLang="ja-JP" i="1" baseline="-25000" dirty="0">
                    <a:sym typeface="Symbol" panose="05050102010706020507" pitchFamily="18" charset="2"/>
                  </a:rPr>
                  <a:t>Physics</a:t>
                </a:r>
                <a:r>
                  <a:rPr lang="ja-JP" altLang="en-US" i="1" baseline="-25000" dirty="0">
                    <a:sym typeface="Symbol" panose="05050102010706020507" pitchFamily="18" charset="2"/>
                  </a:rPr>
                  <a:t>” </a:t>
                </a:r>
                <a:r>
                  <a:rPr lang="en-US" altLang="ja-JP" i="1" dirty="0">
                    <a:sym typeface="Symbol" panose="05050102010706020507" pitchFamily="18" charset="2"/>
                  </a:rPr>
                  <a:t>(i</a:t>
                </a:r>
                <a:r>
                  <a:rPr lang="en-US" altLang="en-US" i="1" dirty="0">
                    <a:sym typeface="Symbol" panose="05050102010706020507" pitchFamily="18" charset="2"/>
                  </a:rPr>
                  <a:t>nstructor))</a:t>
                </a:r>
                <a:r>
                  <a:rPr lang="en-US" altLang="en-US" dirty="0">
                    <a:sym typeface="Symbol" panose="05050102010706020507" pitchFamily="18" charset="2"/>
                  </a:rPr>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m:t>
                        </m:r>
                      </m:e>
                      <m:sub>
                        <m:r>
                          <a:rPr lang="en-US" i="1">
                            <a:latin typeface="Cambria Math" panose="02040503050406030204" pitchFamily="18" charset="0"/>
                          </a:rPr>
                          <m:t> </m:t>
                        </m:r>
                      </m:sub>
                    </m:sSub>
                  </m:oMath>
                </a14:m>
                <a:r>
                  <a:rPr lang="en-US" i="1" baseline="-25000" dirty="0"/>
                  <a:t>instructor.ID = teaches.ID</a:t>
                </a:r>
                <a:r>
                  <a:rPr lang="en-US" baseline="-25000" dirty="0"/>
                  <a:t> </a:t>
                </a:r>
                <a:r>
                  <a:rPr lang="en-US" i="1" dirty="0"/>
                  <a:t>teaches</a:t>
                </a:r>
              </a:p>
              <a:p>
                <a:pPr>
                  <a:buNone/>
                </a:pPr>
                <a:r>
                  <a:rPr lang="en-US" altLang="ja-JP" sz="600" dirty="0">
                    <a:sym typeface="Symbol" panose="05050102010706020507" pitchFamily="18" charset="2"/>
                  </a:rPr>
                  <a:t> </a:t>
                </a:r>
              </a:p>
              <a:p>
                <a:pPr>
                  <a:lnSpc>
                    <a:spcPct val="90000"/>
                  </a:lnSpc>
                  <a:tabLst>
                    <a:tab pos="1244204" algn="l"/>
                    <a:tab pos="2362200" algn="ctr"/>
                    <a:tab pos="2569369" algn="l"/>
                  </a:tabLst>
                </a:pPr>
                <a:r>
                  <a:rPr lang="en-US" altLang="en-US" dirty="0">
                    <a:sym typeface="Symbol" panose="05050102010706020507" pitchFamily="18" charset="2"/>
                  </a:rPr>
                  <a:t>The two queries are not identical; they are, however, equivalent -- they give the same result on any database.</a:t>
                </a:r>
              </a:p>
              <a:p>
                <a:pPr>
                  <a:lnSpc>
                    <a:spcPct val="90000"/>
                  </a:lnSpc>
                  <a:tabLst>
                    <a:tab pos="1244204" algn="l"/>
                    <a:tab pos="2362200" algn="ctr"/>
                    <a:tab pos="2569369" algn="l"/>
                  </a:tabLst>
                </a:pPr>
                <a:endParaRPr lang="en-US" altLang="en-US" dirty="0">
                  <a:sym typeface="Symbol" panose="05050102010706020507" pitchFamily="18" charset="2"/>
                </a:endParaRPr>
              </a:p>
              <a:p>
                <a:pPr>
                  <a:lnSpc>
                    <a:spcPct val="90000"/>
                  </a:lnSpc>
                  <a:tabLst>
                    <a:tab pos="1244204" algn="l"/>
                    <a:tab pos="2362200" algn="ctr"/>
                    <a:tab pos="2569369" algn="l"/>
                  </a:tabLst>
                </a:pPr>
                <a:endParaRPr lang="en-US" altLang="en-US" dirty="0">
                  <a:sym typeface="Symbol" panose="05050102010706020507" pitchFamily="18" charset="2"/>
                </a:endParaRPr>
              </a:p>
            </p:txBody>
          </p:sp>
        </mc:Choice>
        <mc:Fallback xmlns="">
          <p:sp>
            <p:nvSpPr>
              <p:cNvPr id="7170" name="Rectangle 3"/>
              <p:cNvSpPr>
                <a:spLocks noGrp="1" noRot="1" noChangeAspect="1" noMove="1" noResize="1" noEditPoints="1" noAdjustHandles="1" noChangeArrowheads="1" noChangeShapeType="1" noTextEdit="1"/>
              </p:cNvSpPr>
              <p:nvPr>
                <p:ph type="body" idx="1"/>
              </p:nvPr>
            </p:nvSpPr>
            <p:spPr>
              <a:xfrm>
                <a:off x="1719262" y="854155"/>
                <a:ext cx="5729102" cy="3379517"/>
              </a:xfrm>
              <a:blipFill>
                <a:blip r:embed="rId3"/>
                <a:stretch>
                  <a:fillRect t="-375"/>
                </a:stretch>
              </a:blipFill>
            </p:spPr>
            <p:txBody>
              <a:bodyPr/>
              <a:lstStyle/>
              <a:p>
                <a:r>
                  <a:rPr lang="en-US">
                    <a:noFill/>
                  </a:rPr>
                  <a:t> </a:t>
                </a:r>
              </a:p>
            </p:txBody>
          </p:sp>
        </mc:Fallback>
      </mc:AlternateContent>
    </p:spTree>
    <p:extLst>
      <p:ext uri="{BB962C8B-B14F-4D97-AF65-F5344CB8AC3E}">
        <p14:creationId xmlns:p14="http://schemas.microsoft.com/office/powerpoint/2010/main" val="54623321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6C2C7B1-4C6A-884D-995D-ED7BD7712829}"/>
              </a:ext>
            </a:extLst>
          </p:cNvPr>
          <p:cNvSpPr>
            <a:spLocks noGrp="1"/>
          </p:cNvSpPr>
          <p:nvPr>
            <p:ph idx="1"/>
          </p:nvPr>
        </p:nvSpPr>
        <p:spPr/>
        <p:txBody>
          <a:bodyPr/>
          <a:lstStyle/>
          <a:p>
            <a:r>
              <a:rPr lang="el-GR" sz="1800" dirty="0"/>
              <a:t>τ</a:t>
            </a:r>
            <a:r>
              <a:rPr lang="en-US" sz="1800" dirty="0"/>
              <a:t> 	order by</a:t>
            </a:r>
            <a:endParaRPr lang="el-GR" sz="1800" dirty="0"/>
          </a:p>
          <a:p>
            <a:r>
              <a:rPr lang="el-GR" sz="1800" dirty="0"/>
              <a:t>γ</a:t>
            </a:r>
            <a:r>
              <a:rPr lang="en-US" sz="1800" dirty="0"/>
              <a:t> 	group by </a:t>
            </a:r>
            <a:endParaRPr lang="el-GR" sz="1800" dirty="0"/>
          </a:p>
          <a:p>
            <a:r>
              <a:rPr lang="el-GR" sz="1800" dirty="0"/>
              <a:t>¬</a:t>
            </a:r>
            <a:r>
              <a:rPr lang="en-US" sz="1800" dirty="0"/>
              <a:t> 	negation </a:t>
            </a:r>
            <a:endParaRPr lang="el-GR" sz="1800" dirty="0"/>
          </a:p>
          <a:p>
            <a:r>
              <a:rPr lang="el-GR" sz="1800" dirty="0"/>
              <a:t>÷</a:t>
            </a:r>
            <a:r>
              <a:rPr lang="en-US" sz="1800" dirty="0"/>
              <a:t>	set division</a:t>
            </a:r>
            <a:endParaRPr lang="el-GR" sz="1800" dirty="0"/>
          </a:p>
          <a:p>
            <a:r>
              <a:rPr lang="el-GR" sz="1800" dirty="0"/>
              <a:t>⨝</a:t>
            </a:r>
            <a:r>
              <a:rPr lang="en-US" sz="1800" dirty="0"/>
              <a:t>	natural join, theta-join</a:t>
            </a:r>
            <a:endParaRPr lang="el-GR" sz="1800" dirty="0"/>
          </a:p>
          <a:p>
            <a:r>
              <a:rPr lang="el-GR" sz="1800" dirty="0"/>
              <a:t>⟕</a:t>
            </a:r>
            <a:r>
              <a:rPr lang="en-US" sz="1800" dirty="0"/>
              <a:t>	left outer join</a:t>
            </a:r>
            <a:endParaRPr lang="el-GR" sz="1800" dirty="0"/>
          </a:p>
          <a:p>
            <a:r>
              <a:rPr lang="el-GR" sz="1800" dirty="0"/>
              <a:t>⟖</a:t>
            </a:r>
            <a:r>
              <a:rPr lang="en-US" sz="1800" dirty="0"/>
              <a:t>	right outer join</a:t>
            </a:r>
            <a:endParaRPr lang="el-GR" sz="1800" dirty="0"/>
          </a:p>
          <a:p>
            <a:r>
              <a:rPr lang="el-GR" sz="1800" dirty="0"/>
              <a:t>⟗</a:t>
            </a:r>
            <a:r>
              <a:rPr lang="en-US" sz="1800" dirty="0"/>
              <a:t>	full outer join</a:t>
            </a:r>
            <a:endParaRPr lang="el-GR" sz="1800" dirty="0"/>
          </a:p>
          <a:p>
            <a:r>
              <a:rPr lang="el-GR" sz="1800" dirty="0"/>
              <a:t>⋉</a:t>
            </a:r>
            <a:r>
              <a:rPr lang="en-US" sz="1800" dirty="0"/>
              <a:t>	left semi join</a:t>
            </a:r>
            <a:endParaRPr lang="el-GR" sz="1800" dirty="0"/>
          </a:p>
          <a:p>
            <a:r>
              <a:rPr lang="el-GR" sz="1800" dirty="0"/>
              <a:t>⋊</a:t>
            </a:r>
            <a:r>
              <a:rPr lang="en-US" sz="1800" dirty="0"/>
              <a:t>	right semi join</a:t>
            </a:r>
            <a:endParaRPr lang="el-GR" sz="1800" dirty="0"/>
          </a:p>
          <a:p>
            <a:r>
              <a:rPr lang="el-GR" sz="1800" dirty="0"/>
              <a:t>▷</a:t>
            </a:r>
            <a:r>
              <a:rPr lang="en-US" sz="1800" dirty="0"/>
              <a:t>	anti-join</a:t>
            </a:r>
            <a:endParaRPr lang="el-GR" sz="1800" dirty="0"/>
          </a:p>
          <a:p>
            <a:endParaRPr lang="en-US" sz="1800" dirty="0"/>
          </a:p>
        </p:txBody>
      </p:sp>
      <p:sp>
        <p:nvSpPr>
          <p:cNvPr id="3" name="Title 2">
            <a:extLst>
              <a:ext uri="{FF2B5EF4-FFF2-40B4-BE49-F238E27FC236}">
                <a16:creationId xmlns:a16="http://schemas.microsoft.com/office/drawing/2014/main" id="{CE9B9D67-F5A4-1F4B-817E-539F008A3D53}"/>
              </a:ext>
            </a:extLst>
          </p:cNvPr>
          <p:cNvSpPr>
            <a:spLocks noGrp="1"/>
          </p:cNvSpPr>
          <p:nvPr>
            <p:ph type="title"/>
          </p:nvPr>
        </p:nvSpPr>
        <p:spPr/>
        <p:txBody>
          <a:bodyPr/>
          <a:lstStyle/>
          <a:p>
            <a:r>
              <a:rPr lang="en-US" dirty="0"/>
              <a:t>What are all those other Symbols?</a:t>
            </a:r>
          </a:p>
        </p:txBody>
      </p:sp>
      <p:sp>
        <p:nvSpPr>
          <p:cNvPr id="4" name="TextBox 3">
            <a:extLst>
              <a:ext uri="{FF2B5EF4-FFF2-40B4-BE49-F238E27FC236}">
                <a16:creationId xmlns:a16="http://schemas.microsoft.com/office/drawing/2014/main" id="{2493FAA9-79C6-994D-A32F-AE83CD374016}"/>
              </a:ext>
            </a:extLst>
          </p:cNvPr>
          <p:cNvSpPr txBox="1"/>
          <p:nvPr/>
        </p:nvSpPr>
        <p:spPr>
          <a:xfrm>
            <a:off x="3276600" y="514350"/>
            <a:ext cx="5867400" cy="4221669"/>
          </a:xfrm>
          <a:prstGeom prst="rect">
            <a:avLst/>
          </a:prstGeom>
          <a:noFill/>
        </p:spPr>
        <p:txBody>
          <a:bodyPr wrap="square" rtlCol="0">
            <a:spAutoFit/>
          </a:bodyPr>
          <a:lstStyle/>
          <a:p>
            <a:pPr marL="285750" marR="0" lvl="0" indent="-285750" algn="l" defTabSz="457200" rtl="0" eaLnBrk="1" fontAlgn="base" latinLnBrk="0" hangingPunct="1">
              <a:lnSpc>
                <a:spcPct val="100000"/>
              </a:lnSpc>
              <a:spcBef>
                <a:spcPct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FF0000"/>
                </a:solidFill>
                <a:effectLst/>
                <a:uLnTx/>
                <a:uFillTx/>
                <a:latin typeface="Calibri" charset="0"/>
                <a:ea typeface="ＭＳ Ｐゴシック" charset="-128"/>
                <a:cs typeface="+mn-cs"/>
              </a:rPr>
              <a:t>Some of the operators are useful and “common,” but not always considered</a:t>
            </a:r>
            <a:br>
              <a:rPr kumimoji="0" lang="en-US" sz="1200" b="0" i="0" u="none" strike="noStrike" kern="1200" cap="none" spc="0" normalizeH="0" baseline="0" noProof="0" dirty="0">
                <a:ln>
                  <a:noFill/>
                </a:ln>
                <a:solidFill>
                  <a:srgbClr val="FF0000"/>
                </a:solidFill>
                <a:effectLst/>
                <a:uLnTx/>
                <a:uFillTx/>
                <a:latin typeface="Calibri" charset="0"/>
                <a:ea typeface="ＭＳ Ｐゴシック" charset="-128"/>
                <a:cs typeface="+mn-cs"/>
              </a:rPr>
            </a:br>
            <a:r>
              <a:rPr kumimoji="0" lang="en-US" sz="1200" b="0" i="0" u="none" strike="noStrike" kern="1200" cap="none" spc="0" normalizeH="0" baseline="0" noProof="0" dirty="0">
                <a:ln>
                  <a:noFill/>
                </a:ln>
                <a:solidFill>
                  <a:srgbClr val="FF0000"/>
                </a:solidFill>
                <a:effectLst/>
                <a:uLnTx/>
                <a:uFillTx/>
                <a:latin typeface="Calibri" charset="0"/>
                <a:ea typeface="ＭＳ Ｐゴシック" charset="-128"/>
                <a:cs typeface="+mn-cs"/>
              </a:rPr>
              <a:t>part of the core algebra.</a:t>
            </a:r>
          </a:p>
          <a:p>
            <a:pPr marL="285750" marR="0" lvl="0" indent="-285750" algn="l" defTabSz="457200" rtl="0" eaLnBrk="1" fontAlgn="base" latinLnBrk="0" hangingPunct="1">
              <a:lnSpc>
                <a:spcPct val="100000"/>
              </a:lnSpc>
              <a:spcBef>
                <a:spcPct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Some of these are pretty obscure</a:t>
            </a:r>
          </a:p>
          <a:p>
            <a:pPr marL="742950" marR="0" lvl="1" indent="-285750" algn="l" defTabSz="457200" rtl="0" eaLnBrk="1" fontAlgn="base" latinLnBrk="0" hangingPunct="1">
              <a:lnSpc>
                <a:spcPct val="100000"/>
              </a:lnSpc>
              <a:spcBef>
                <a:spcPct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Division</a:t>
            </a:r>
          </a:p>
          <a:p>
            <a:pPr marL="742950" marR="0" lvl="1" indent="-285750" algn="l" defTabSz="457200" rtl="0" eaLnBrk="1" fontAlgn="base" latinLnBrk="0" hangingPunct="1">
              <a:lnSpc>
                <a:spcPct val="100000"/>
              </a:lnSpc>
              <a:spcBef>
                <a:spcPct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Anti-Join</a:t>
            </a:r>
          </a:p>
          <a:p>
            <a:pPr marL="742950" marR="0" lvl="1" indent="-285750" algn="l" defTabSz="457200" rtl="0" eaLnBrk="1" fontAlgn="base" latinLnBrk="0" hangingPunct="1">
              <a:lnSpc>
                <a:spcPct val="100000"/>
              </a:lnSpc>
              <a:spcBef>
                <a:spcPct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Left semi-join</a:t>
            </a:r>
          </a:p>
          <a:p>
            <a:pPr marL="742950" marR="0" lvl="1" indent="-285750" algn="l" defTabSz="457200" rtl="0" eaLnBrk="1" fontAlgn="base" latinLnBrk="0" hangingPunct="1">
              <a:lnSpc>
                <a:spcPct val="100000"/>
              </a:lnSpc>
              <a:spcBef>
                <a:spcPct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Right semi-join</a:t>
            </a:r>
          </a:p>
          <a:p>
            <a:pPr marL="285750" marR="0" lvl="0" indent="-285750" algn="l" defTabSz="457200" rtl="0" eaLnBrk="1" fontAlgn="base" latinLnBrk="0" hangingPunct="1">
              <a:lnSpc>
                <a:spcPct val="100000"/>
              </a:lnSpc>
              <a:spcBef>
                <a:spcPct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Most SQL engines do not support them.</a:t>
            </a:r>
          </a:p>
          <a:p>
            <a:pPr marL="742950" marR="0" lvl="1" indent="-285750" algn="l" defTabSz="457200" rtl="0" eaLnBrk="1" fontAlgn="base" latinLnBrk="0" hangingPunct="1">
              <a:lnSpc>
                <a:spcPct val="100000"/>
              </a:lnSpc>
              <a:spcBef>
                <a:spcPct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You can implement them using combinations of JOIN, SELECT, WHERE, ... ...</a:t>
            </a:r>
          </a:p>
          <a:p>
            <a:pPr marL="742950" marR="0" lvl="1" indent="-285750" algn="l" defTabSz="457200" rtl="0" eaLnBrk="1" fontAlgn="base" latinLnBrk="0" hangingPunct="1">
              <a:lnSpc>
                <a:spcPct val="100000"/>
              </a:lnSpc>
              <a:spcBef>
                <a:spcPct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But, I cannot every remember using them in applications I have developed.</a:t>
            </a:r>
          </a:p>
          <a:p>
            <a:pPr marL="285750" marR="0" lvl="0" indent="-285750" algn="l" defTabSz="457200" rtl="0" eaLnBrk="1" fontAlgn="base" latinLnBrk="0" hangingPunct="1">
              <a:lnSpc>
                <a:spcPct val="100000"/>
              </a:lnSpc>
              <a:spcBef>
                <a:spcPct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Outer JOIN is very useful, but less common. We will cover.</a:t>
            </a:r>
          </a:p>
          <a:p>
            <a:pPr marL="285750" marR="0" lvl="0" indent="-285750" algn="l" defTabSz="457200" rtl="0" eaLnBrk="1" fontAlgn="base" latinLnBrk="0" hangingPunct="1">
              <a:lnSpc>
                <a:spcPct val="100000"/>
              </a:lnSpc>
              <a:spcBef>
                <a:spcPct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There are also some “patterns” or “terms”</a:t>
            </a:r>
          </a:p>
          <a:p>
            <a:pPr marL="742950" marR="0" lvl="1" indent="-285750" algn="l" defTabSz="457200" rtl="0" eaLnBrk="1" fontAlgn="base" latinLnBrk="0" hangingPunct="1">
              <a:lnSpc>
                <a:spcPct val="100000"/>
              </a:lnSpc>
              <a:spcBef>
                <a:spcPct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Equijoin</a:t>
            </a:r>
          </a:p>
          <a:p>
            <a:pPr marL="742950" marR="0" lvl="1" indent="-285750" algn="l" defTabSz="457200" rtl="0" eaLnBrk="1" fontAlgn="base" latinLnBrk="0" hangingPunct="1">
              <a:lnSpc>
                <a:spcPct val="100000"/>
              </a:lnSpc>
              <a:spcBef>
                <a:spcPct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Non-</a:t>
            </a:r>
            <a:r>
              <a:rPr kumimoji="0" lang="en-US" sz="1200" b="0" i="0" u="none" strike="noStrike" kern="1200" cap="none" spc="0" normalizeH="0" baseline="0" noProof="0" dirty="0" err="1">
                <a:ln>
                  <a:noFill/>
                </a:ln>
                <a:solidFill>
                  <a:prstClr val="black"/>
                </a:solidFill>
                <a:effectLst/>
                <a:uLnTx/>
                <a:uFillTx/>
                <a:latin typeface="Calibri" charset="0"/>
                <a:ea typeface="ＭＳ Ｐゴシック" charset="-128"/>
                <a:cs typeface="+mn-cs"/>
              </a:rPr>
              <a:t>equi</a:t>
            </a: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 join</a:t>
            </a:r>
          </a:p>
          <a:p>
            <a:pPr marL="742950" marR="0" lvl="1" indent="-285750" algn="l" defTabSz="457200" rtl="0" eaLnBrk="1" fontAlgn="base" latinLnBrk="0" hangingPunct="1">
              <a:lnSpc>
                <a:spcPct val="100000"/>
              </a:lnSpc>
              <a:spcBef>
                <a:spcPct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Natural join</a:t>
            </a:r>
          </a:p>
          <a:p>
            <a:pPr marL="742950" marR="0" lvl="1" indent="-285750" algn="l" defTabSz="457200" rtl="0" eaLnBrk="1" fontAlgn="base" latinLnBrk="0" hangingPunct="1">
              <a:lnSpc>
                <a:spcPct val="100000"/>
              </a:lnSpc>
              <a:spcBef>
                <a:spcPct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Theta join</a:t>
            </a:r>
          </a:p>
          <a:p>
            <a:pPr marL="742950" marR="0" lvl="1" indent="-285750" algn="l" defTabSz="457200" rtl="0" eaLnBrk="1" fontAlgn="base" latinLnBrk="0" hangingPunct="1">
              <a:lnSpc>
                <a:spcPct val="100000"/>
              </a:lnSpc>
              <a:spcBef>
                <a:spcPct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 ...</a:t>
            </a:r>
          </a:p>
          <a:p>
            <a:pPr marL="285750" marR="0" lvl="0" indent="-285750" algn="l" defTabSz="457200" rtl="0" eaLnBrk="1" fontAlgn="base" latinLnBrk="0" hangingPunct="1">
              <a:lnSpc>
                <a:spcPct val="100000"/>
              </a:lnSpc>
              <a:spcBef>
                <a:spcPct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I may ask you to define these terms on some exams or the obscure </a:t>
            </a:r>
            <a:r>
              <a:rPr kumimoji="0" lang="en-US" sz="1200" b="0" i="0" u="none" strike="noStrike" kern="1200" cap="none" spc="0" normalizeH="0" baseline="0" noProof="0" dirty="0" err="1">
                <a:ln>
                  <a:noFill/>
                </a:ln>
                <a:solidFill>
                  <a:prstClr val="black"/>
                </a:solidFill>
                <a:effectLst/>
                <a:uLnTx/>
                <a:uFillTx/>
                <a:latin typeface="Calibri" charset="0"/>
                <a:ea typeface="ＭＳ Ｐゴシック" charset="-128"/>
                <a:cs typeface="+mn-cs"/>
              </a:rPr>
              <a:t>operatorsbecause</a:t>
            </a: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 they may be common internships/job interview questions.</a:t>
            </a:r>
          </a:p>
          <a:p>
            <a:pPr marL="285750" marR="0" lvl="0" indent="-285750" algn="l" defTabSz="457200" rtl="0" eaLnBrk="1" fontAlgn="base" latinLnBrk="0" hangingPunct="1">
              <a:lnSpc>
                <a:spcPct val="100000"/>
              </a:lnSpc>
              <a:spcBef>
                <a:spcPct val="0"/>
              </a:spcBef>
              <a:spcAft>
                <a:spcPts val="200"/>
              </a:spcAft>
              <a:buClrTx/>
              <a:buSzTx/>
              <a:buFont typeface="Arial" panose="020B0604020202020204" pitchFamily="34" charset="0"/>
              <a:buChar char="•"/>
              <a:tabLst/>
              <a:defRPr/>
            </a:pPr>
            <a:endPar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64324878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327112-E8D0-CECC-1C95-0892D867D9D9}"/>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0DFE98E-AAF1-7C32-FFB9-B106C91F9B61}"/>
              </a:ext>
            </a:extLst>
          </p:cNvPr>
          <p:cNvSpPr>
            <a:spLocks noGrp="1"/>
          </p:cNvSpPr>
          <p:nvPr>
            <p:ph idx="1"/>
          </p:nvPr>
        </p:nvSpPr>
        <p:spPr/>
        <p:txBody>
          <a:bodyPr/>
          <a:lstStyle/>
          <a:p>
            <a:r>
              <a:rPr lang="el-GR" sz="1800" dirty="0"/>
              <a:t>τ</a:t>
            </a:r>
            <a:r>
              <a:rPr lang="en-US" sz="1800" dirty="0"/>
              <a:t> 	order by</a:t>
            </a:r>
            <a:endParaRPr lang="el-GR" sz="1800" dirty="0"/>
          </a:p>
          <a:p>
            <a:r>
              <a:rPr lang="el-GR" sz="1800" dirty="0"/>
              <a:t>γ</a:t>
            </a:r>
            <a:r>
              <a:rPr lang="en-US" sz="1800" dirty="0"/>
              <a:t> 	group by </a:t>
            </a:r>
            <a:endParaRPr lang="el-GR" sz="1800" dirty="0"/>
          </a:p>
          <a:p>
            <a:r>
              <a:rPr lang="el-GR" sz="1800" dirty="0"/>
              <a:t>¬</a:t>
            </a:r>
            <a:r>
              <a:rPr lang="en-US" sz="1800" dirty="0"/>
              <a:t> 	negation </a:t>
            </a:r>
            <a:endParaRPr lang="el-GR" sz="1800" dirty="0"/>
          </a:p>
          <a:p>
            <a:r>
              <a:rPr lang="el-GR" sz="1800" dirty="0"/>
              <a:t>÷</a:t>
            </a:r>
            <a:r>
              <a:rPr lang="en-US" sz="1800" dirty="0"/>
              <a:t>	set division</a:t>
            </a:r>
            <a:endParaRPr lang="el-GR" sz="1800" dirty="0"/>
          </a:p>
          <a:p>
            <a:r>
              <a:rPr lang="el-GR" sz="1800" dirty="0"/>
              <a:t>⨝</a:t>
            </a:r>
            <a:r>
              <a:rPr lang="en-US" sz="1800" dirty="0"/>
              <a:t>	natural join, theta-join</a:t>
            </a:r>
            <a:endParaRPr lang="el-GR" sz="1800" dirty="0"/>
          </a:p>
          <a:p>
            <a:r>
              <a:rPr lang="el-GR" sz="1800" dirty="0"/>
              <a:t>⟕</a:t>
            </a:r>
            <a:r>
              <a:rPr lang="en-US" sz="1800" dirty="0"/>
              <a:t>	left outer join</a:t>
            </a:r>
            <a:endParaRPr lang="el-GR" sz="1800" dirty="0"/>
          </a:p>
          <a:p>
            <a:r>
              <a:rPr lang="el-GR" sz="1800" dirty="0"/>
              <a:t>⟖</a:t>
            </a:r>
            <a:r>
              <a:rPr lang="en-US" sz="1800" dirty="0"/>
              <a:t>	right outer join</a:t>
            </a:r>
            <a:endParaRPr lang="el-GR" sz="1800" dirty="0"/>
          </a:p>
          <a:p>
            <a:r>
              <a:rPr lang="el-GR" sz="1800" dirty="0"/>
              <a:t>⟗</a:t>
            </a:r>
            <a:r>
              <a:rPr lang="en-US" sz="1800" dirty="0"/>
              <a:t>	full outer join</a:t>
            </a:r>
            <a:endParaRPr lang="el-GR" sz="1800" dirty="0"/>
          </a:p>
          <a:p>
            <a:r>
              <a:rPr lang="el-GR" sz="1800" dirty="0"/>
              <a:t>⋉</a:t>
            </a:r>
            <a:r>
              <a:rPr lang="en-US" sz="1800" dirty="0"/>
              <a:t>	left semi join</a:t>
            </a:r>
            <a:endParaRPr lang="el-GR" sz="1800" dirty="0"/>
          </a:p>
          <a:p>
            <a:r>
              <a:rPr lang="el-GR" sz="1800" dirty="0"/>
              <a:t>⋊</a:t>
            </a:r>
            <a:r>
              <a:rPr lang="en-US" sz="1800" dirty="0"/>
              <a:t>	right semi join</a:t>
            </a:r>
            <a:endParaRPr lang="el-GR" sz="1800" dirty="0"/>
          </a:p>
          <a:p>
            <a:r>
              <a:rPr lang="el-GR" sz="1800" dirty="0"/>
              <a:t>▷</a:t>
            </a:r>
            <a:r>
              <a:rPr lang="en-US" sz="1800" dirty="0"/>
              <a:t>	anti-join</a:t>
            </a:r>
            <a:endParaRPr lang="el-GR" sz="1800" dirty="0"/>
          </a:p>
          <a:p>
            <a:endParaRPr lang="en-US" sz="1800" dirty="0"/>
          </a:p>
        </p:txBody>
      </p:sp>
      <p:sp>
        <p:nvSpPr>
          <p:cNvPr id="3" name="Title 2">
            <a:extLst>
              <a:ext uri="{FF2B5EF4-FFF2-40B4-BE49-F238E27FC236}">
                <a16:creationId xmlns:a16="http://schemas.microsoft.com/office/drawing/2014/main" id="{7A053438-2333-4A72-0889-8F2BC1101119}"/>
              </a:ext>
            </a:extLst>
          </p:cNvPr>
          <p:cNvSpPr>
            <a:spLocks noGrp="1"/>
          </p:cNvSpPr>
          <p:nvPr>
            <p:ph type="title"/>
          </p:nvPr>
        </p:nvSpPr>
        <p:spPr/>
        <p:txBody>
          <a:bodyPr/>
          <a:lstStyle/>
          <a:p>
            <a:r>
              <a:rPr lang="en-US" dirty="0"/>
              <a:t>What are all those other Symbols?</a:t>
            </a:r>
          </a:p>
        </p:txBody>
      </p:sp>
      <p:pic>
        <p:nvPicPr>
          <p:cNvPr id="5" name="Picture 4">
            <a:extLst>
              <a:ext uri="{FF2B5EF4-FFF2-40B4-BE49-F238E27FC236}">
                <a16:creationId xmlns:a16="http://schemas.microsoft.com/office/drawing/2014/main" id="{FF4E0417-26B6-EA34-533E-1F65CAF51628}"/>
              </a:ext>
            </a:extLst>
          </p:cNvPr>
          <p:cNvPicPr>
            <a:picLocks noChangeAspect="1"/>
          </p:cNvPicPr>
          <p:nvPr/>
        </p:nvPicPr>
        <p:blipFill>
          <a:blip r:embed="rId2"/>
          <a:stretch>
            <a:fillRect/>
          </a:stretch>
        </p:blipFill>
        <p:spPr>
          <a:xfrm>
            <a:off x="4191000" y="559989"/>
            <a:ext cx="4371193" cy="2629728"/>
          </a:xfrm>
          <a:prstGeom prst="rect">
            <a:avLst/>
          </a:prstGeom>
        </p:spPr>
      </p:pic>
      <p:pic>
        <p:nvPicPr>
          <p:cNvPr id="6" name="Picture 5">
            <a:extLst>
              <a:ext uri="{FF2B5EF4-FFF2-40B4-BE49-F238E27FC236}">
                <a16:creationId xmlns:a16="http://schemas.microsoft.com/office/drawing/2014/main" id="{8617D8C5-26B3-060D-41A7-A6386468877B}"/>
              </a:ext>
            </a:extLst>
          </p:cNvPr>
          <p:cNvPicPr>
            <a:picLocks noChangeAspect="1"/>
          </p:cNvPicPr>
          <p:nvPr/>
        </p:nvPicPr>
        <p:blipFill>
          <a:blip r:embed="rId3"/>
          <a:stretch>
            <a:fillRect/>
          </a:stretch>
        </p:blipFill>
        <p:spPr>
          <a:xfrm>
            <a:off x="3031172" y="3172324"/>
            <a:ext cx="5963741" cy="1427837"/>
          </a:xfrm>
          <a:prstGeom prst="rect">
            <a:avLst/>
          </a:prstGeom>
        </p:spPr>
      </p:pic>
    </p:spTree>
    <p:extLst>
      <p:ext uri="{BB962C8B-B14F-4D97-AF65-F5344CB8AC3E}">
        <p14:creationId xmlns:p14="http://schemas.microsoft.com/office/powerpoint/2010/main" val="119560646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8B94F4-A4CE-954D-85DA-8A10E31F2233}"/>
              </a:ext>
            </a:extLst>
          </p:cNvPr>
          <p:cNvSpPr>
            <a:spLocks noGrp="1"/>
          </p:cNvSpPr>
          <p:nvPr>
            <p:ph type="title"/>
          </p:nvPr>
        </p:nvSpPr>
        <p:spPr/>
        <p:txBody>
          <a:bodyPr/>
          <a:lstStyle/>
          <a:p>
            <a:r>
              <a:rPr lang="en-US" dirty="0"/>
              <a:t>One Way to Think About Joins</a:t>
            </a:r>
          </a:p>
        </p:txBody>
      </p:sp>
      <p:pic>
        <p:nvPicPr>
          <p:cNvPr id="4" name="Picture 3">
            <a:extLst>
              <a:ext uri="{FF2B5EF4-FFF2-40B4-BE49-F238E27FC236}">
                <a16:creationId xmlns:a16="http://schemas.microsoft.com/office/drawing/2014/main" id="{0A388C6A-17B9-D349-9775-AFAFE02B4FF3}"/>
              </a:ext>
            </a:extLst>
          </p:cNvPr>
          <p:cNvPicPr>
            <a:picLocks noChangeAspect="1"/>
          </p:cNvPicPr>
          <p:nvPr/>
        </p:nvPicPr>
        <p:blipFill>
          <a:blip r:embed="rId2"/>
          <a:stretch>
            <a:fillRect/>
          </a:stretch>
        </p:blipFill>
        <p:spPr>
          <a:xfrm>
            <a:off x="914400" y="517685"/>
            <a:ext cx="5908790" cy="4108129"/>
          </a:xfrm>
          <a:prstGeom prst="rect">
            <a:avLst/>
          </a:prstGeom>
        </p:spPr>
      </p:pic>
    </p:spTree>
    <p:extLst>
      <p:ext uri="{BB962C8B-B14F-4D97-AF65-F5344CB8AC3E}">
        <p14:creationId xmlns:p14="http://schemas.microsoft.com/office/powerpoint/2010/main" val="180698636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30CF939-03DF-F4A2-0B5B-A12AA91E7A22}"/>
              </a:ext>
            </a:extLst>
          </p:cNvPr>
          <p:cNvSpPr>
            <a:spLocks noGrp="1"/>
          </p:cNvSpPr>
          <p:nvPr>
            <p:ph idx="1"/>
          </p:nvPr>
        </p:nvSpPr>
        <p:spPr/>
        <p:txBody>
          <a:bodyPr/>
          <a:lstStyle/>
          <a:p>
            <a:r>
              <a:rPr lang="en-US" sz="1600" dirty="0"/>
              <a:t>Some terms:</a:t>
            </a:r>
          </a:p>
          <a:p>
            <a:pPr lvl="1"/>
            <a:r>
              <a:rPr lang="en-US" sz="1400" dirty="0"/>
              <a:t>Natural Join</a:t>
            </a:r>
          </a:p>
          <a:p>
            <a:pPr lvl="2"/>
            <a:r>
              <a:rPr lang="en-US" sz="1200" dirty="0"/>
              <a:t>Equality of A and B columns</a:t>
            </a:r>
          </a:p>
          <a:p>
            <a:pPr lvl="2"/>
            <a:r>
              <a:rPr lang="en-US" sz="1200" dirty="0"/>
              <a:t>With the same name.</a:t>
            </a:r>
          </a:p>
          <a:p>
            <a:pPr lvl="1"/>
            <a:r>
              <a:rPr lang="en-US" sz="1400" dirty="0"/>
              <a:t>Equijoin</a:t>
            </a:r>
          </a:p>
          <a:p>
            <a:pPr lvl="2"/>
            <a:r>
              <a:rPr lang="en-US" sz="1200" dirty="0"/>
              <a:t>Explicitly specify columns that</a:t>
            </a:r>
            <a:br>
              <a:rPr lang="en-US" sz="1200" dirty="0"/>
            </a:br>
            <a:r>
              <a:rPr lang="en-US" sz="1200" dirty="0"/>
              <a:t>must have the same value.</a:t>
            </a:r>
          </a:p>
          <a:p>
            <a:pPr lvl="2"/>
            <a:r>
              <a:rPr lang="en-US" sz="1200" dirty="0" err="1"/>
              <a:t>A.x</a:t>
            </a:r>
            <a:r>
              <a:rPr lang="en-US" sz="1200" dirty="0"/>
              <a:t>=</a:t>
            </a:r>
            <a:r>
              <a:rPr lang="en-US" sz="1200" dirty="0" err="1"/>
              <a:t>B.z</a:t>
            </a:r>
            <a:r>
              <a:rPr lang="en-US" sz="1200" dirty="0"/>
              <a:t> AND </a:t>
            </a:r>
            <a:r>
              <a:rPr lang="en-US" sz="1200" dirty="0" err="1"/>
              <a:t>A.q</a:t>
            </a:r>
            <a:r>
              <a:rPr lang="en-US" sz="1200" dirty="0"/>
              <a:t>=</a:t>
            </a:r>
            <a:r>
              <a:rPr lang="en-US" sz="1200" dirty="0" err="1"/>
              <a:t>B.w</a:t>
            </a:r>
            <a:endParaRPr lang="en-US" sz="1200" dirty="0"/>
          </a:p>
          <a:p>
            <a:pPr lvl="1"/>
            <a:r>
              <a:rPr lang="en-US" sz="1400" dirty="0"/>
              <a:t>Theta Join: Arbitrary predicate.</a:t>
            </a:r>
          </a:p>
          <a:p>
            <a:r>
              <a:rPr lang="en-US" sz="1600" dirty="0"/>
              <a:t>Inner Join</a:t>
            </a:r>
          </a:p>
          <a:p>
            <a:pPr lvl="1"/>
            <a:r>
              <a:rPr lang="en-US" sz="1400" dirty="0"/>
              <a:t>JOIN “matches” rows in A and B.</a:t>
            </a:r>
          </a:p>
          <a:p>
            <a:pPr lvl="1"/>
            <a:r>
              <a:rPr lang="en-US" sz="1400" dirty="0"/>
              <a:t>Result contains ONLY the matched pairs.</a:t>
            </a:r>
          </a:p>
          <a:p>
            <a:r>
              <a:rPr lang="en-US" sz="1600" dirty="0"/>
              <a:t>What I want is:</a:t>
            </a:r>
          </a:p>
          <a:p>
            <a:pPr lvl="1"/>
            <a:r>
              <a:rPr lang="en-US" sz="1400" dirty="0"/>
              <a:t>All the rows that matched.</a:t>
            </a:r>
          </a:p>
          <a:p>
            <a:pPr lvl="1"/>
            <a:r>
              <a:rPr lang="en-US" sz="1400" dirty="0"/>
              <a:t>And the rows from A that did not match?</a:t>
            </a:r>
          </a:p>
          <a:p>
            <a:pPr lvl="1"/>
            <a:r>
              <a:rPr lang="en-US" sz="1400" dirty="0"/>
              <a:t>OUTER JOIN (⟖, </a:t>
            </a:r>
            <a:r>
              <a:rPr lang="el-GR" sz="1400" dirty="0"/>
              <a:t>⟕</a:t>
            </a:r>
            <a:r>
              <a:rPr lang="en-US" sz="1400" dirty="0"/>
              <a:t>)</a:t>
            </a:r>
          </a:p>
        </p:txBody>
      </p:sp>
      <p:sp>
        <p:nvSpPr>
          <p:cNvPr id="3" name="Title 2">
            <a:extLst>
              <a:ext uri="{FF2B5EF4-FFF2-40B4-BE49-F238E27FC236}">
                <a16:creationId xmlns:a16="http://schemas.microsoft.com/office/drawing/2014/main" id="{1244AD3D-D60A-803B-96D9-032E25B8B586}"/>
              </a:ext>
            </a:extLst>
          </p:cNvPr>
          <p:cNvSpPr>
            <a:spLocks noGrp="1"/>
          </p:cNvSpPr>
          <p:nvPr>
            <p:ph type="title"/>
          </p:nvPr>
        </p:nvSpPr>
        <p:spPr/>
        <p:txBody>
          <a:bodyPr/>
          <a:lstStyle/>
          <a:p>
            <a:r>
              <a:rPr lang="en-US" dirty="0"/>
              <a:t>Thinking about JOINs</a:t>
            </a:r>
          </a:p>
        </p:txBody>
      </p:sp>
      <p:pic>
        <p:nvPicPr>
          <p:cNvPr id="4" name="Picture 3">
            <a:extLst>
              <a:ext uri="{FF2B5EF4-FFF2-40B4-BE49-F238E27FC236}">
                <a16:creationId xmlns:a16="http://schemas.microsoft.com/office/drawing/2014/main" id="{D9771EBF-A5C4-8ACA-B02B-CDCF466213C7}"/>
              </a:ext>
            </a:extLst>
          </p:cNvPr>
          <p:cNvPicPr>
            <a:picLocks noChangeAspect="1"/>
          </p:cNvPicPr>
          <p:nvPr/>
        </p:nvPicPr>
        <p:blipFill>
          <a:blip r:embed="rId2"/>
          <a:stretch>
            <a:fillRect/>
          </a:stretch>
        </p:blipFill>
        <p:spPr>
          <a:xfrm>
            <a:off x="4343400" y="666750"/>
            <a:ext cx="4598390" cy="3197064"/>
          </a:xfrm>
          <a:prstGeom prst="rect">
            <a:avLst/>
          </a:prstGeom>
        </p:spPr>
      </p:pic>
    </p:spTree>
    <p:extLst>
      <p:ext uri="{BB962C8B-B14F-4D97-AF65-F5344CB8AC3E}">
        <p14:creationId xmlns:p14="http://schemas.microsoft.com/office/powerpoint/2010/main" val="330190114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18D668C-1FA8-36BA-5E12-846E4BE4F36C}"/>
              </a:ext>
            </a:extLst>
          </p:cNvPr>
          <p:cNvSpPr>
            <a:spLocks noGrp="1"/>
          </p:cNvSpPr>
          <p:nvPr>
            <p:ph idx="1"/>
          </p:nvPr>
        </p:nvSpPr>
        <p:spPr/>
        <p:txBody>
          <a:bodyPr/>
          <a:lstStyle/>
          <a:p>
            <a:r>
              <a:rPr lang="en-US" b="1" dirty="0"/>
              <a:t>A course and its prerequisites</a:t>
            </a:r>
          </a:p>
          <a:p>
            <a:pPr marL="457200" lvl="1" indent="0">
              <a:buNone/>
            </a:pPr>
            <a:r>
              <a:rPr lang="el-GR" dirty="0"/>
              <a:t>π </a:t>
            </a:r>
            <a:r>
              <a:rPr lang="en-US" dirty="0" err="1"/>
              <a:t>course_id←course.course_id</a:t>
            </a:r>
            <a:r>
              <a:rPr lang="en-US" dirty="0"/>
              <a:t>,</a:t>
            </a:r>
          </a:p>
          <a:p>
            <a:pPr marL="457200" lvl="1" indent="0">
              <a:buNone/>
            </a:pPr>
            <a:r>
              <a:rPr lang="en-US" dirty="0"/>
              <a:t>	</a:t>
            </a:r>
            <a:r>
              <a:rPr lang="en-US" dirty="0" err="1"/>
              <a:t>course_title←course.title</a:t>
            </a:r>
            <a:r>
              <a:rPr lang="en-US" dirty="0"/>
              <a:t>,</a:t>
            </a:r>
          </a:p>
          <a:p>
            <a:pPr marL="457200" lvl="1" indent="0">
              <a:buNone/>
            </a:pPr>
            <a:r>
              <a:rPr lang="en-US" dirty="0"/>
              <a:t>	</a:t>
            </a:r>
            <a:r>
              <a:rPr lang="en-US" dirty="0" err="1"/>
              <a:t>prerequisite_id←prereq.prereq_id</a:t>
            </a:r>
            <a:r>
              <a:rPr lang="en-US" dirty="0"/>
              <a:t>,</a:t>
            </a:r>
          </a:p>
          <a:p>
            <a:pPr marL="457200" lvl="1" indent="0">
              <a:buNone/>
            </a:pPr>
            <a:r>
              <a:rPr lang="en-US" dirty="0"/>
              <a:t>	</a:t>
            </a:r>
            <a:r>
              <a:rPr lang="en-US" dirty="0" err="1"/>
              <a:t>prerequisite_title←p.course_id</a:t>
            </a:r>
            <a:endParaRPr lang="en-US" dirty="0"/>
          </a:p>
          <a:p>
            <a:pPr marL="457200" lvl="1" indent="0">
              <a:buNone/>
            </a:pPr>
            <a:r>
              <a:rPr lang="en-US" dirty="0"/>
              <a:t>(</a:t>
            </a:r>
          </a:p>
          <a:p>
            <a:pPr marL="457200" lvl="1" indent="0">
              <a:buNone/>
            </a:pPr>
            <a:r>
              <a:rPr lang="en-US" dirty="0"/>
              <a:t>	(course ⨝ </a:t>
            </a:r>
            <a:r>
              <a:rPr lang="en-US" dirty="0" err="1"/>
              <a:t>prereq</a:t>
            </a:r>
            <a:r>
              <a:rPr lang="en-US" dirty="0"/>
              <a:t>) </a:t>
            </a:r>
          </a:p>
          <a:p>
            <a:pPr marL="457200" lvl="1" indent="0">
              <a:buNone/>
            </a:pPr>
            <a:r>
              <a:rPr lang="en-US" dirty="0"/>
              <a:t>	⨝ </a:t>
            </a:r>
            <a:r>
              <a:rPr lang="en-US" dirty="0" err="1"/>
              <a:t>prereq.prereq_id</a:t>
            </a:r>
            <a:r>
              <a:rPr lang="en-US" dirty="0"/>
              <a:t>=</a:t>
            </a:r>
            <a:r>
              <a:rPr lang="en-US" dirty="0" err="1"/>
              <a:t>p.course_id</a:t>
            </a:r>
            <a:r>
              <a:rPr lang="en-US" dirty="0"/>
              <a:t> </a:t>
            </a:r>
          </a:p>
          <a:p>
            <a:pPr marL="457200" lvl="1" indent="0">
              <a:buNone/>
            </a:pPr>
            <a:r>
              <a:rPr lang="en-US" dirty="0"/>
              <a:t>	</a:t>
            </a:r>
            <a:r>
              <a:rPr lang="el-GR" dirty="0"/>
              <a:t>ρ </a:t>
            </a:r>
            <a:r>
              <a:rPr lang="en-US" dirty="0"/>
              <a:t>p(course))</a:t>
            </a:r>
          </a:p>
        </p:txBody>
      </p:sp>
      <p:sp>
        <p:nvSpPr>
          <p:cNvPr id="3" name="Title 2">
            <a:extLst>
              <a:ext uri="{FF2B5EF4-FFF2-40B4-BE49-F238E27FC236}">
                <a16:creationId xmlns:a16="http://schemas.microsoft.com/office/drawing/2014/main" id="{B50018D2-699C-F1DC-C535-C6FF358A4C5E}"/>
              </a:ext>
            </a:extLst>
          </p:cNvPr>
          <p:cNvSpPr>
            <a:spLocks noGrp="1"/>
          </p:cNvSpPr>
          <p:nvPr>
            <p:ph type="title"/>
          </p:nvPr>
        </p:nvSpPr>
        <p:spPr/>
        <p:txBody>
          <a:bodyPr/>
          <a:lstStyle/>
          <a:p>
            <a:r>
              <a:rPr lang="en-US" dirty="0"/>
              <a:t>Some Examples</a:t>
            </a:r>
          </a:p>
        </p:txBody>
      </p:sp>
      <p:sp>
        <p:nvSpPr>
          <p:cNvPr id="4" name="TextBox 3">
            <a:extLst>
              <a:ext uri="{FF2B5EF4-FFF2-40B4-BE49-F238E27FC236}">
                <a16:creationId xmlns:a16="http://schemas.microsoft.com/office/drawing/2014/main" id="{CCB48835-7245-4D1D-41EA-DF28EFCF5A67}"/>
              </a:ext>
            </a:extLst>
          </p:cNvPr>
          <p:cNvSpPr txBox="1"/>
          <p:nvPr/>
        </p:nvSpPr>
        <p:spPr>
          <a:xfrm>
            <a:off x="4495800" y="819150"/>
            <a:ext cx="4495800" cy="3416320"/>
          </a:xfrm>
          <a:prstGeom prst="rect">
            <a:avLst/>
          </a:prstGeom>
          <a:noFill/>
        </p:spPr>
        <p:txBody>
          <a:bodyPr wrap="square" rtlCol="0">
            <a:spAutoFit/>
          </a:bodyPr>
          <a:lstStyle/>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Join course and </a:t>
            </a:r>
            <a:r>
              <a:rPr kumimoji="0" lang="en-US" sz="1800" b="0" i="0" u="none" strike="noStrike" kern="1200" cap="none" spc="0" normalizeH="0" baseline="0" noProof="0" dirty="0" err="1">
                <a:ln>
                  <a:noFill/>
                </a:ln>
                <a:solidFill>
                  <a:prstClr val="black"/>
                </a:solidFill>
                <a:effectLst/>
                <a:uLnTx/>
                <a:uFillTx/>
                <a:latin typeface="Calibri" charset="0"/>
                <a:ea typeface="ＭＳ Ｐゴシック" charset="-128"/>
                <a:cs typeface="+mn-cs"/>
              </a:rPr>
              <a:t>prereq</a:t>
            </a: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 to get</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course info</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err="1">
                <a:ln>
                  <a:noFill/>
                </a:ln>
                <a:solidFill>
                  <a:prstClr val="black"/>
                </a:solidFill>
                <a:effectLst/>
                <a:uLnTx/>
                <a:uFillTx/>
                <a:latin typeface="Calibri" charset="0"/>
                <a:ea typeface="ＭＳ Ｐゴシック" charset="-128"/>
                <a:cs typeface="+mn-cs"/>
              </a:rPr>
              <a:t>prereq_id</a:t>
            </a:r>
            <a:endPar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endParaRP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Join with</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course using </a:t>
            </a:r>
            <a:r>
              <a:rPr kumimoji="0" lang="en-US" sz="1800" b="0" i="0" u="none" strike="noStrike" kern="1200" cap="none" spc="0" normalizeH="0" baseline="0" noProof="0" dirty="0" err="1">
                <a:ln>
                  <a:noFill/>
                </a:ln>
                <a:solidFill>
                  <a:prstClr val="black"/>
                </a:solidFill>
                <a:effectLst/>
                <a:uLnTx/>
                <a:uFillTx/>
                <a:latin typeface="Calibri" charset="0"/>
                <a:ea typeface="ＭＳ Ｐゴシック" charset="-128"/>
                <a:cs typeface="+mn-cs"/>
              </a:rPr>
              <a:t>prereq_id</a:t>
            </a:r>
            <a:endPar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endParaRP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To get the </a:t>
            </a:r>
            <a:r>
              <a:rPr kumimoji="0" lang="en-US" sz="1800" b="0" i="0" u="none" strike="noStrike" kern="1200" cap="none" spc="0" normalizeH="0" baseline="0" noProof="0" dirty="0" err="1">
                <a:ln>
                  <a:noFill/>
                </a:ln>
                <a:solidFill>
                  <a:prstClr val="black"/>
                </a:solidFill>
                <a:effectLst/>
                <a:uLnTx/>
                <a:uFillTx/>
                <a:latin typeface="Calibri" charset="0"/>
                <a:ea typeface="ＭＳ Ｐゴシック" charset="-128"/>
                <a:cs typeface="+mn-cs"/>
              </a:rPr>
              <a:t>prereq</a:t>
            </a: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 info</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But,</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err="1">
                <a:ln>
                  <a:noFill/>
                </a:ln>
                <a:solidFill>
                  <a:prstClr val="black"/>
                </a:solidFill>
                <a:effectLst/>
                <a:uLnTx/>
                <a:uFillTx/>
                <a:latin typeface="Calibri" charset="0"/>
                <a:ea typeface="ＭＳ Ｐゴシック" charset="-128"/>
                <a:cs typeface="+mn-cs"/>
              </a:rPr>
              <a:t>course.course_id</a:t>
            </a: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 is ambiguous</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Because the table appears twice.</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So, I have to “alias” the second use.</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Also, note the use of renaming in the</a:t>
            </a:r>
            <a:b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b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project for column names.</a:t>
            </a:r>
          </a:p>
        </p:txBody>
      </p:sp>
    </p:spTree>
    <p:extLst>
      <p:ext uri="{BB962C8B-B14F-4D97-AF65-F5344CB8AC3E}">
        <p14:creationId xmlns:p14="http://schemas.microsoft.com/office/powerpoint/2010/main" val="231280400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18D668C-1FA8-36BA-5E12-846E4BE4F36C}"/>
              </a:ext>
            </a:extLst>
          </p:cNvPr>
          <p:cNvSpPr>
            <a:spLocks noGrp="1"/>
          </p:cNvSpPr>
          <p:nvPr>
            <p:ph idx="1"/>
          </p:nvPr>
        </p:nvSpPr>
        <p:spPr/>
        <p:txBody>
          <a:bodyPr/>
          <a:lstStyle/>
          <a:p>
            <a:r>
              <a:rPr lang="en-US" b="1" dirty="0"/>
              <a:t>Courses-prerequisites and courses without </a:t>
            </a:r>
            <a:r>
              <a:rPr lang="en-US" b="1" dirty="0" err="1"/>
              <a:t>prereqs</a:t>
            </a:r>
            <a:r>
              <a:rPr lang="en-US" b="1" dirty="0"/>
              <a:t>.</a:t>
            </a:r>
          </a:p>
          <a:p>
            <a:pPr marL="457200" lvl="1" indent="0">
              <a:buNone/>
            </a:pPr>
            <a:r>
              <a:rPr lang="el-GR" dirty="0"/>
              <a:t>τ </a:t>
            </a:r>
            <a:r>
              <a:rPr lang="en-US" dirty="0" err="1"/>
              <a:t>prerequisite_id</a:t>
            </a:r>
            <a:r>
              <a:rPr lang="en-US" dirty="0"/>
              <a:t> </a:t>
            </a:r>
          </a:p>
          <a:p>
            <a:pPr marL="457200" lvl="1" indent="0">
              <a:buNone/>
            </a:pPr>
            <a:r>
              <a:rPr lang="en-US" dirty="0"/>
              <a:t>(</a:t>
            </a:r>
            <a:r>
              <a:rPr lang="el-GR" dirty="0"/>
              <a:t>π </a:t>
            </a:r>
            <a:r>
              <a:rPr lang="en-US" dirty="0" err="1"/>
              <a:t>course_id←course.course_id</a:t>
            </a:r>
            <a:r>
              <a:rPr lang="en-US" dirty="0"/>
              <a:t>,</a:t>
            </a:r>
          </a:p>
          <a:p>
            <a:pPr marL="457200" lvl="1" indent="0">
              <a:buNone/>
            </a:pPr>
            <a:r>
              <a:rPr lang="en-US" dirty="0"/>
              <a:t>	</a:t>
            </a:r>
            <a:r>
              <a:rPr lang="en-US" dirty="0" err="1"/>
              <a:t>course_title←course.title</a:t>
            </a:r>
            <a:r>
              <a:rPr lang="en-US" dirty="0"/>
              <a:t>,</a:t>
            </a:r>
          </a:p>
          <a:p>
            <a:pPr marL="457200" lvl="1" indent="0">
              <a:buNone/>
            </a:pPr>
            <a:r>
              <a:rPr lang="en-US" dirty="0"/>
              <a:t>	</a:t>
            </a:r>
            <a:r>
              <a:rPr lang="en-US" dirty="0" err="1"/>
              <a:t>prerequisite_id←prereq.prereq_id</a:t>
            </a:r>
            <a:r>
              <a:rPr lang="en-US" dirty="0"/>
              <a:t>,</a:t>
            </a:r>
          </a:p>
          <a:p>
            <a:pPr marL="457200" lvl="1" indent="0">
              <a:buNone/>
            </a:pPr>
            <a:r>
              <a:rPr lang="en-US" dirty="0"/>
              <a:t>	</a:t>
            </a:r>
            <a:r>
              <a:rPr lang="en-US" dirty="0" err="1"/>
              <a:t>prerequisite_title←p.course_id</a:t>
            </a:r>
            <a:endParaRPr lang="en-US" dirty="0"/>
          </a:p>
          <a:p>
            <a:pPr marL="457200" lvl="1" indent="0">
              <a:buNone/>
            </a:pPr>
            <a:r>
              <a:rPr lang="en-US" dirty="0"/>
              <a:t>(</a:t>
            </a:r>
          </a:p>
          <a:p>
            <a:pPr marL="457200" lvl="1" indent="0">
              <a:buNone/>
            </a:pPr>
            <a:r>
              <a:rPr lang="en-US" dirty="0"/>
              <a:t>	(course ⟕ </a:t>
            </a:r>
            <a:r>
              <a:rPr lang="en-US" dirty="0" err="1"/>
              <a:t>prereq</a:t>
            </a:r>
            <a:r>
              <a:rPr lang="en-US" dirty="0"/>
              <a:t>) </a:t>
            </a:r>
          </a:p>
          <a:p>
            <a:pPr marL="457200" lvl="1" indent="0">
              <a:buNone/>
            </a:pPr>
            <a:r>
              <a:rPr lang="en-US" dirty="0"/>
              <a:t>	⟕ </a:t>
            </a:r>
            <a:r>
              <a:rPr lang="en-US" dirty="0" err="1"/>
              <a:t>prereq.prereq_id</a:t>
            </a:r>
            <a:r>
              <a:rPr lang="en-US" dirty="0"/>
              <a:t>=</a:t>
            </a:r>
            <a:r>
              <a:rPr lang="en-US" dirty="0" err="1"/>
              <a:t>p.course_id</a:t>
            </a:r>
            <a:r>
              <a:rPr lang="en-US" dirty="0"/>
              <a:t> </a:t>
            </a:r>
          </a:p>
          <a:p>
            <a:pPr marL="457200" lvl="1" indent="0">
              <a:buNone/>
            </a:pPr>
            <a:r>
              <a:rPr lang="en-US" dirty="0"/>
              <a:t>	</a:t>
            </a:r>
            <a:r>
              <a:rPr lang="el-GR" dirty="0"/>
              <a:t>ρ </a:t>
            </a:r>
            <a:r>
              <a:rPr lang="en-US" dirty="0"/>
              <a:t>p(course))</a:t>
            </a:r>
          </a:p>
          <a:p>
            <a:pPr marL="457200" lvl="1" indent="0">
              <a:buNone/>
            </a:pPr>
            <a:r>
              <a:rPr lang="en-US" dirty="0"/>
              <a:t>)</a:t>
            </a:r>
          </a:p>
        </p:txBody>
      </p:sp>
      <p:sp>
        <p:nvSpPr>
          <p:cNvPr id="3" name="Title 2">
            <a:extLst>
              <a:ext uri="{FF2B5EF4-FFF2-40B4-BE49-F238E27FC236}">
                <a16:creationId xmlns:a16="http://schemas.microsoft.com/office/drawing/2014/main" id="{B50018D2-699C-F1DC-C535-C6FF358A4C5E}"/>
              </a:ext>
            </a:extLst>
          </p:cNvPr>
          <p:cNvSpPr>
            <a:spLocks noGrp="1"/>
          </p:cNvSpPr>
          <p:nvPr>
            <p:ph type="title"/>
          </p:nvPr>
        </p:nvSpPr>
        <p:spPr/>
        <p:txBody>
          <a:bodyPr/>
          <a:lstStyle/>
          <a:p>
            <a:r>
              <a:rPr lang="en-US" dirty="0"/>
              <a:t>Some Examples</a:t>
            </a:r>
          </a:p>
        </p:txBody>
      </p:sp>
    </p:spTree>
    <p:extLst>
      <p:ext uri="{BB962C8B-B14F-4D97-AF65-F5344CB8AC3E}">
        <p14:creationId xmlns:p14="http://schemas.microsoft.com/office/powerpoint/2010/main" val="1222138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8450" name="Rectangle 2"/>
          <p:cNvSpPr>
            <a:spLocks noGrp="1" noChangeArrowheads="1"/>
          </p:cNvSpPr>
          <p:nvPr>
            <p:ph type="title"/>
          </p:nvPr>
        </p:nvSpPr>
        <p:spPr>
          <a:xfrm>
            <a:off x="1715610" y="54769"/>
            <a:ext cx="6118934" cy="479822"/>
          </a:xfrm>
        </p:spPr>
        <p:txBody>
          <a:bodyPr/>
          <a:lstStyle/>
          <a:p>
            <a:pPr>
              <a:defRPr/>
            </a:pPr>
            <a:r>
              <a:rPr lang="en-US" altLang="en-US" sz="1950" dirty="0">
                <a:effectLst>
                  <a:outerShdw blurRad="38100" dist="38100" dir="2700000" algn="tl">
                    <a:srgbClr val="C0C0C0"/>
                  </a:outerShdw>
                </a:effectLst>
              </a:rPr>
              <a:t>Representing Complex Attributes  in ER Diagram</a:t>
            </a:r>
          </a:p>
        </p:txBody>
      </p:sp>
      <p:pic>
        <p:nvPicPr>
          <p:cNvPr id="2662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24313" y="951310"/>
            <a:ext cx="1437085" cy="3045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a:extLst>
              <a:ext uri="{FF2B5EF4-FFF2-40B4-BE49-F238E27FC236}">
                <a16:creationId xmlns:a16="http://schemas.microsoft.com/office/drawing/2014/main" id="{49E4010D-7EED-C680-FDA5-A5D51AAF2B01}"/>
              </a:ext>
            </a:extLst>
          </p:cNvPr>
          <p:cNvSpPr txBox="1"/>
          <p:nvPr/>
        </p:nvSpPr>
        <p:spPr>
          <a:xfrm>
            <a:off x="685800" y="1504950"/>
            <a:ext cx="2682401" cy="1200329"/>
          </a:xfrm>
          <a:prstGeom prst="rect">
            <a:avLst/>
          </a:prstGeom>
          <a:noFill/>
        </p:spPr>
        <p:txBody>
          <a:bodyPr wrap="none" rtlCol="0">
            <a:spAutoFit/>
          </a:bodyPr>
          <a:lstStyle/>
          <a:p>
            <a:r>
              <a:rPr lang="en-US" dirty="0" err="1"/>
              <a:t>Swith</a:t>
            </a:r>
            <a:r>
              <a:rPr lang="en-US" dirty="0"/>
              <a:t> to </a:t>
            </a:r>
            <a:r>
              <a:rPr lang="en-US" dirty="0" err="1"/>
              <a:t>Lucidchart</a:t>
            </a:r>
            <a:r>
              <a:rPr lang="en-US" dirty="0"/>
              <a:t> and</a:t>
            </a:r>
            <a:br>
              <a:rPr lang="en-US" dirty="0"/>
            </a:br>
            <a:r>
              <a:rPr lang="en-US" dirty="0"/>
              <a:t>show how to model. Show</a:t>
            </a:r>
            <a:br>
              <a:rPr lang="en-US" dirty="0"/>
            </a:br>
            <a:r>
              <a:rPr lang="en-US" dirty="0"/>
              <a:t>a couple of options/design</a:t>
            </a:r>
            <a:br>
              <a:rPr lang="en-US" dirty="0"/>
            </a:br>
            <a:r>
              <a:rPr lang="en-US" dirty="0"/>
              <a:t>choices.</a:t>
            </a: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18D668C-1FA8-36BA-5E12-846E4BE4F36C}"/>
              </a:ext>
            </a:extLst>
          </p:cNvPr>
          <p:cNvSpPr>
            <a:spLocks noGrp="1"/>
          </p:cNvSpPr>
          <p:nvPr>
            <p:ph idx="1"/>
          </p:nvPr>
        </p:nvSpPr>
        <p:spPr/>
        <p:txBody>
          <a:bodyPr/>
          <a:lstStyle/>
          <a:p>
            <a:r>
              <a:rPr lang="en-US" b="1" dirty="0"/>
              <a:t>Courses that are not prerequisites</a:t>
            </a:r>
          </a:p>
          <a:p>
            <a:pPr marL="457200" lvl="1" indent="0">
              <a:buNone/>
            </a:pPr>
            <a:r>
              <a:rPr lang="el-GR" dirty="0"/>
              <a:t>τ </a:t>
            </a:r>
            <a:r>
              <a:rPr lang="en-US" dirty="0" err="1"/>
              <a:t>prereq_course_id</a:t>
            </a:r>
            <a:endParaRPr lang="en-US" dirty="0"/>
          </a:p>
          <a:p>
            <a:pPr marL="457200" lvl="1" indent="0">
              <a:buNone/>
            </a:pPr>
            <a:r>
              <a:rPr lang="en-US" dirty="0"/>
              <a:t>(</a:t>
            </a:r>
          </a:p>
          <a:p>
            <a:pPr marL="457200" lvl="1" indent="0">
              <a:buNone/>
            </a:pPr>
            <a:r>
              <a:rPr lang="en-US" dirty="0"/>
              <a:t>	</a:t>
            </a:r>
            <a:r>
              <a:rPr lang="el-GR" dirty="0"/>
              <a:t>π </a:t>
            </a:r>
            <a:r>
              <a:rPr lang="en-US" dirty="0" err="1"/>
              <a:t>prereq_course_id←prereq.course_id</a:t>
            </a:r>
            <a:r>
              <a:rPr lang="en-US" dirty="0"/>
              <a:t>,</a:t>
            </a:r>
          </a:p>
          <a:p>
            <a:pPr marL="457200" lvl="1" indent="0">
              <a:buNone/>
            </a:pPr>
            <a:r>
              <a:rPr lang="en-US" dirty="0"/>
              <a:t>		</a:t>
            </a:r>
            <a:r>
              <a:rPr lang="en-US" dirty="0" err="1"/>
              <a:t>course_id←course.course_id</a:t>
            </a:r>
            <a:r>
              <a:rPr lang="en-US" dirty="0"/>
              <a:t>,</a:t>
            </a:r>
          </a:p>
          <a:p>
            <a:pPr marL="457200" lvl="1" indent="0">
              <a:buNone/>
            </a:pPr>
            <a:r>
              <a:rPr lang="en-US" dirty="0"/>
              <a:t>		</a:t>
            </a:r>
            <a:r>
              <a:rPr lang="en-US" dirty="0" err="1"/>
              <a:t>course_title←course.title</a:t>
            </a:r>
            <a:endParaRPr lang="en-US" dirty="0"/>
          </a:p>
          <a:p>
            <a:pPr marL="457200" lvl="1" indent="0">
              <a:buNone/>
            </a:pPr>
            <a:r>
              <a:rPr lang="en-US" dirty="0"/>
              <a:t>		(</a:t>
            </a:r>
          </a:p>
          <a:p>
            <a:pPr marL="457200" lvl="1" indent="0">
              <a:buNone/>
            </a:pPr>
            <a:r>
              <a:rPr lang="en-US" dirty="0"/>
              <a:t>			</a:t>
            </a:r>
            <a:r>
              <a:rPr lang="en-US" dirty="0" err="1"/>
              <a:t>prereq</a:t>
            </a:r>
            <a:r>
              <a:rPr lang="en-US" dirty="0"/>
              <a:t> ⟖ </a:t>
            </a:r>
            <a:r>
              <a:rPr lang="en-US" dirty="0" err="1"/>
              <a:t>prereq_id</a:t>
            </a:r>
            <a:r>
              <a:rPr lang="en-US" dirty="0"/>
              <a:t>=</a:t>
            </a:r>
            <a:r>
              <a:rPr lang="en-US" dirty="0" err="1"/>
              <a:t>course.course_id</a:t>
            </a:r>
            <a:r>
              <a:rPr lang="en-US" dirty="0"/>
              <a:t> course</a:t>
            </a:r>
          </a:p>
          <a:p>
            <a:pPr marL="457200" lvl="1" indent="0">
              <a:buNone/>
            </a:pPr>
            <a:r>
              <a:rPr lang="en-US" dirty="0"/>
              <a:t>		)</a:t>
            </a:r>
          </a:p>
          <a:p>
            <a:pPr marL="457200" lvl="1" indent="0">
              <a:buNone/>
            </a:pPr>
            <a:r>
              <a:rPr lang="en-US" dirty="0"/>
              <a:t>	)</a:t>
            </a:r>
          </a:p>
        </p:txBody>
      </p:sp>
      <p:sp>
        <p:nvSpPr>
          <p:cNvPr id="3" name="Title 2">
            <a:extLst>
              <a:ext uri="{FF2B5EF4-FFF2-40B4-BE49-F238E27FC236}">
                <a16:creationId xmlns:a16="http://schemas.microsoft.com/office/drawing/2014/main" id="{B50018D2-699C-F1DC-C535-C6FF358A4C5E}"/>
              </a:ext>
            </a:extLst>
          </p:cNvPr>
          <p:cNvSpPr>
            <a:spLocks noGrp="1"/>
          </p:cNvSpPr>
          <p:nvPr>
            <p:ph type="title"/>
          </p:nvPr>
        </p:nvSpPr>
        <p:spPr/>
        <p:txBody>
          <a:bodyPr/>
          <a:lstStyle/>
          <a:p>
            <a:r>
              <a:rPr lang="en-US" dirty="0"/>
              <a:t>Some Examples</a:t>
            </a:r>
          </a:p>
        </p:txBody>
      </p:sp>
    </p:spTree>
    <p:extLst>
      <p:ext uri="{BB962C8B-B14F-4D97-AF65-F5344CB8AC3E}">
        <p14:creationId xmlns:p14="http://schemas.microsoft.com/office/powerpoint/2010/main" val="288350197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55157C1-5C9B-D4AD-3DB0-811BA9E45B86}"/>
              </a:ext>
            </a:extLst>
          </p:cNvPr>
          <p:cNvSpPr>
            <a:spLocks noGrp="1"/>
          </p:cNvSpPr>
          <p:nvPr>
            <p:ph idx="1"/>
          </p:nvPr>
        </p:nvSpPr>
        <p:spPr>
          <a:xfrm>
            <a:off x="86284" y="552450"/>
            <a:ext cx="8839200" cy="4038600"/>
          </a:xfrm>
        </p:spPr>
        <p:txBody>
          <a:bodyPr/>
          <a:lstStyle/>
          <a:p>
            <a:pPr>
              <a:spcBef>
                <a:spcPts val="0"/>
              </a:spcBef>
              <a:spcAft>
                <a:spcPts val="0"/>
              </a:spcAft>
            </a:pPr>
            <a:r>
              <a:rPr lang="en-US" dirty="0"/>
              <a:t>We will do more examples in lectures and HW assignments.</a:t>
            </a:r>
            <a:br>
              <a:rPr lang="en-US" dirty="0"/>
            </a:br>
            <a:endParaRPr lang="en-US" dirty="0"/>
          </a:p>
          <a:p>
            <a:pPr>
              <a:spcBef>
                <a:spcPts val="0"/>
              </a:spcBef>
              <a:spcAft>
                <a:spcPts val="0"/>
              </a:spcAft>
            </a:pPr>
            <a:r>
              <a:rPr lang="en-US" dirty="0"/>
              <a:t>The language </a:t>
            </a:r>
            <a:r>
              <a:rPr lang="en-US" i="1" dirty="0"/>
              <a:t>is interesting but</a:t>
            </a:r>
            <a:r>
              <a:rPr lang="en-US" dirty="0"/>
              <a:t> can be tedious and confusing.</a:t>
            </a:r>
            <a:br>
              <a:rPr lang="en-US" dirty="0"/>
            </a:br>
            <a:endParaRPr lang="en-US" dirty="0"/>
          </a:p>
          <a:p>
            <a:pPr>
              <a:spcBef>
                <a:spcPts val="0"/>
              </a:spcBef>
              <a:spcAft>
                <a:spcPts val="0"/>
              </a:spcAft>
            </a:pPr>
            <a:r>
              <a:rPr lang="en-US" dirty="0"/>
              <a:t>Useful in some advanced scenarios:</a:t>
            </a:r>
          </a:p>
          <a:p>
            <a:pPr lvl="1">
              <a:spcBef>
                <a:spcPts val="0"/>
              </a:spcBef>
              <a:spcAft>
                <a:spcPts val="0"/>
              </a:spcAft>
            </a:pPr>
            <a:r>
              <a:rPr lang="en-US" dirty="0"/>
              <a:t>Designing query languages for new databases and data models.</a:t>
            </a:r>
          </a:p>
          <a:p>
            <a:pPr lvl="1">
              <a:spcBef>
                <a:spcPts val="0"/>
              </a:spcBef>
              <a:spcAft>
                <a:spcPts val="0"/>
              </a:spcAft>
            </a:pPr>
            <a:r>
              <a:rPr lang="en-US" dirty="0"/>
              <a:t>Understanding how DBMS implement query processing and optimization.</a:t>
            </a:r>
            <a:br>
              <a:rPr lang="en-US" dirty="0"/>
            </a:br>
            <a:endParaRPr lang="en-US" dirty="0"/>
          </a:p>
          <a:p>
            <a:pPr>
              <a:spcBef>
                <a:spcPts val="0"/>
              </a:spcBef>
              <a:spcAft>
                <a:spcPts val="0"/>
              </a:spcAft>
            </a:pPr>
            <a:r>
              <a:rPr lang="en-US" dirty="0"/>
              <a:t>Also cover because it does come up in some advanced courses,</a:t>
            </a:r>
            <a:br>
              <a:rPr lang="en-US" dirty="0"/>
            </a:br>
            <a:r>
              <a:rPr lang="en-US" dirty="0"/>
              <a:t>and may come up in job interviews.</a:t>
            </a:r>
            <a:br>
              <a:rPr lang="en-US" dirty="0"/>
            </a:br>
            <a:endParaRPr lang="en-US" dirty="0"/>
          </a:p>
          <a:p>
            <a:pPr>
              <a:spcBef>
                <a:spcPts val="0"/>
              </a:spcBef>
              <a:spcAft>
                <a:spcPts val="0"/>
              </a:spcAft>
            </a:pPr>
            <a:r>
              <a:rPr lang="en-US" dirty="0"/>
              <a:t>You will be able to use a “cheat sheet” on exams. We will focus on “did you know what to do” and not “did you get the syntax completely correct.”</a:t>
            </a:r>
          </a:p>
        </p:txBody>
      </p:sp>
      <p:sp>
        <p:nvSpPr>
          <p:cNvPr id="3" name="Title 2">
            <a:extLst>
              <a:ext uri="{FF2B5EF4-FFF2-40B4-BE49-F238E27FC236}">
                <a16:creationId xmlns:a16="http://schemas.microsoft.com/office/drawing/2014/main" id="{76A09064-175F-04F0-91ED-2E4BCA2CB260}"/>
              </a:ext>
            </a:extLst>
          </p:cNvPr>
          <p:cNvSpPr>
            <a:spLocks noGrp="1"/>
          </p:cNvSpPr>
          <p:nvPr>
            <p:ph type="title"/>
          </p:nvPr>
        </p:nvSpPr>
        <p:spPr/>
        <p:txBody>
          <a:bodyPr/>
          <a:lstStyle/>
          <a:p>
            <a:r>
              <a:rPr lang="en-US" dirty="0"/>
              <a:t>Relational Algebra</a:t>
            </a:r>
          </a:p>
        </p:txBody>
      </p:sp>
    </p:spTree>
    <p:extLst>
      <p:ext uri="{BB962C8B-B14F-4D97-AF65-F5344CB8AC3E}">
        <p14:creationId xmlns:p14="http://schemas.microsoft.com/office/powerpoint/2010/main" val="256068015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AF6F55-25A1-668D-1E66-FE3AFB567E2F}"/>
            </a:ext>
          </a:extLst>
        </p:cNvPr>
        <p:cNvGrpSpPr/>
        <p:nvPr/>
      </p:nvGrpSpPr>
      <p:grpSpPr>
        <a:xfrm>
          <a:off x="0" y="0"/>
          <a:ext cx="0" cy="0"/>
          <a:chOff x="0" y="0"/>
          <a:chExt cx="0" cy="0"/>
        </a:xfrm>
      </p:grpSpPr>
      <p:pic>
        <p:nvPicPr>
          <p:cNvPr id="10241" name="Picture 11" descr="16x9_BG-08.jpg">
            <a:extLst>
              <a:ext uri="{FF2B5EF4-FFF2-40B4-BE49-F238E27FC236}">
                <a16:creationId xmlns:a16="http://schemas.microsoft.com/office/drawing/2014/main" id="{D6DDC1AC-3FBC-2906-E592-B7FC747E90E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C049F27A-D8CD-C476-EF57-EFF9AA6B6767}"/>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a:extLst>
              <a:ext uri="{FF2B5EF4-FFF2-40B4-BE49-F238E27FC236}">
                <a16:creationId xmlns:a16="http://schemas.microsoft.com/office/drawing/2014/main" id="{C4DA9FBB-29F3-EBAF-AF38-E214B24EBE2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a:extLst>
              <a:ext uri="{FF2B5EF4-FFF2-40B4-BE49-F238E27FC236}">
                <a16:creationId xmlns:a16="http://schemas.microsoft.com/office/drawing/2014/main" id="{7E08ABB6-92DD-9462-4BEB-B2E4FB326500}"/>
              </a:ext>
            </a:extLst>
          </p:cNvPr>
          <p:cNvSpPr txBox="1">
            <a:spLocks noChangeArrowheads="1"/>
          </p:cNvSpPr>
          <p:nvPr/>
        </p:nvSpPr>
        <p:spPr bwMode="auto">
          <a:xfrm>
            <a:off x="0" y="1694587"/>
            <a:ext cx="91440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3600" dirty="0">
                <a:solidFill>
                  <a:schemeClr val="bg1"/>
                </a:solidFill>
              </a:rPr>
              <a:t>Codd’s 12 Rules</a:t>
            </a:r>
          </a:p>
        </p:txBody>
      </p:sp>
      <p:sp>
        <p:nvSpPr>
          <p:cNvPr id="9" name="TextBox 9">
            <a:extLst>
              <a:ext uri="{FF2B5EF4-FFF2-40B4-BE49-F238E27FC236}">
                <a16:creationId xmlns:a16="http://schemas.microsoft.com/office/drawing/2014/main" id="{E628B5AE-2816-BF3A-B7AC-563BD0809A61}"/>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82</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W4111_002_2025_1: Lecture 4: ER(3), Relational(3), SQL(3)			© Donald F. Ferguson, 2024</a:t>
            </a:r>
            <a:endParaRPr lang="en-US" altLang="en-US" sz="800" i="1" dirty="0">
              <a:solidFill>
                <a:schemeClr val="bg1"/>
              </a:solidFill>
            </a:endParaRPr>
          </a:p>
        </p:txBody>
      </p:sp>
    </p:spTree>
    <p:extLst>
      <p:ext uri="{BB962C8B-B14F-4D97-AF65-F5344CB8AC3E}">
        <p14:creationId xmlns:p14="http://schemas.microsoft.com/office/powerpoint/2010/main" val="138729591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7380399-9AEF-CE42-A6BC-CD54F0387242}"/>
              </a:ext>
            </a:extLst>
          </p:cNvPr>
          <p:cNvSpPr>
            <a:spLocks noGrp="1"/>
          </p:cNvSpPr>
          <p:nvPr>
            <p:ph idx="1"/>
          </p:nvPr>
        </p:nvSpPr>
        <p:spPr>
          <a:xfrm>
            <a:off x="152400" y="590550"/>
            <a:ext cx="4495800" cy="4038600"/>
          </a:xfrm>
        </p:spPr>
        <p:txBody>
          <a:bodyPr/>
          <a:lstStyle/>
          <a:p>
            <a:pPr marL="0" indent="0">
              <a:buNone/>
            </a:pPr>
            <a:r>
              <a:rPr lang="en-US" sz="1300" dirty="0"/>
              <a:t>Rule 1: Information Rule</a:t>
            </a:r>
          </a:p>
          <a:p>
            <a:pPr marL="0" indent="0">
              <a:buNone/>
            </a:pPr>
            <a:r>
              <a:rPr lang="en-US" sz="1300" dirty="0"/>
              <a:t>The data stored in a database, may it be user data or metadata, must be a value of some table cell. Everything in a database must be stored in a table format.</a:t>
            </a:r>
          </a:p>
          <a:p>
            <a:pPr marL="0" indent="0">
              <a:buNone/>
            </a:pPr>
            <a:endParaRPr lang="en-US" sz="1300" dirty="0"/>
          </a:p>
          <a:p>
            <a:pPr marL="0" indent="0">
              <a:buNone/>
            </a:pPr>
            <a:r>
              <a:rPr lang="en-US" sz="1300" dirty="0"/>
              <a:t>Rule 2: Guaranteed Access Rule</a:t>
            </a:r>
          </a:p>
          <a:p>
            <a:pPr marL="0" indent="0">
              <a:buNone/>
            </a:pPr>
            <a:r>
              <a:rPr lang="en-US" sz="1300" dirty="0"/>
              <a:t>Every single data element (value) is guaranteed to be accessible logically with a combination of table-name, primary-key (row value), and attribute-name (column value). No other means, such as pointers, can be used to access data.</a:t>
            </a:r>
          </a:p>
          <a:p>
            <a:pPr marL="0" indent="0">
              <a:buNone/>
            </a:pPr>
            <a:endParaRPr lang="en-US" sz="1300" dirty="0"/>
          </a:p>
          <a:p>
            <a:pPr marL="0" indent="0">
              <a:buNone/>
            </a:pPr>
            <a:r>
              <a:rPr lang="en-US" sz="1300" dirty="0"/>
              <a:t>Rule 3: Systematic Treatment of NULL Values</a:t>
            </a:r>
          </a:p>
          <a:p>
            <a:pPr marL="0" indent="0">
              <a:buNone/>
            </a:pPr>
            <a:r>
              <a:rPr lang="en-US" sz="1300" dirty="0"/>
              <a:t>The NULL values in a database must be given a systematic and uniform treatment. This is a very important rule because a NULL can be interpreted as one the following − data is missing, data is not known, or data is not applicable.</a:t>
            </a:r>
          </a:p>
        </p:txBody>
      </p:sp>
      <p:sp>
        <p:nvSpPr>
          <p:cNvPr id="2" name="Title 1">
            <a:extLst>
              <a:ext uri="{FF2B5EF4-FFF2-40B4-BE49-F238E27FC236}">
                <a16:creationId xmlns:a16="http://schemas.microsoft.com/office/drawing/2014/main" id="{9608A0B1-68AA-6B44-8AFC-EE4C328DFC8A}"/>
              </a:ext>
            </a:extLst>
          </p:cNvPr>
          <p:cNvSpPr>
            <a:spLocks noGrp="1"/>
          </p:cNvSpPr>
          <p:nvPr>
            <p:ph type="title"/>
          </p:nvPr>
        </p:nvSpPr>
        <p:spPr/>
        <p:txBody>
          <a:bodyPr/>
          <a:lstStyle/>
          <a:p>
            <a:r>
              <a:rPr lang="en-US" dirty="0"/>
              <a:t>Codd’s 12 Rules</a:t>
            </a:r>
          </a:p>
        </p:txBody>
      </p:sp>
      <p:sp>
        <p:nvSpPr>
          <p:cNvPr id="4" name="Content Placeholder 3">
            <a:extLst>
              <a:ext uri="{FF2B5EF4-FFF2-40B4-BE49-F238E27FC236}">
                <a16:creationId xmlns:a16="http://schemas.microsoft.com/office/drawing/2014/main" id="{FB9B4BC5-F27F-6E41-A446-6298C02D654A}"/>
              </a:ext>
            </a:extLst>
          </p:cNvPr>
          <p:cNvSpPr>
            <a:spLocks noGrp="1"/>
          </p:cNvSpPr>
          <p:nvPr>
            <p:ph idx="4294967295"/>
          </p:nvPr>
        </p:nvSpPr>
        <p:spPr>
          <a:xfrm>
            <a:off x="4953000" y="479425"/>
            <a:ext cx="4191000" cy="4038600"/>
          </a:xfrm>
          <a:prstGeom prst="rect">
            <a:avLst/>
          </a:prstGeom>
        </p:spPr>
        <p:txBody>
          <a:bodyPr/>
          <a:lstStyle/>
          <a:p>
            <a:pPr marL="0" indent="0">
              <a:buNone/>
            </a:pPr>
            <a:r>
              <a:rPr lang="en-US" sz="1300" dirty="0"/>
              <a:t>Rule 4: Active Online Catalog</a:t>
            </a:r>
          </a:p>
          <a:p>
            <a:pPr marL="0" indent="0">
              <a:buNone/>
            </a:pPr>
            <a:r>
              <a:rPr lang="en-US" sz="1300" dirty="0"/>
              <a:t>The structure description of the entire database must be stored in an online catalog, known as data dictionary, which can be accessed by authorized users. Users can use the same query language to access the catalog which they use to access the database itself.</a:t>
            </a:r>
          </a:p>
          <a:p>
            <a:pPr marL="0" indent="0">
              <a:buNone/>
            </a:pPr>
            <a:endParaRPr lang="en-US" sz="1300" dirty="0"/>
          </a:p>
          <a:p>
            <a:pPr marL="0" indent="0">
              <a:buNone/>
            </a:pPr>
            <a:r>
              <a:rPr lang="en-US" sz="1300" dirty="0"/>
              <a:t>Rule 5: Comprehensive Data Sub-Language Rule</a:t>
            </a:r>
          </a:p>
          <a:p>
            <a:pPr marL="0" indent="0">
              <a:buNone/>
            </a:pPr>
            <a:r>
              <a:rPr lang="en-US" sz="1300" dirty="0"/>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marL="0" indent="0">
              <a:buNone/>
            </a:pPr>
            <a:endParaRPr lang="en-US" sz="1300" dirty="0"/>
          </a:p>
          <a:p>
            <a:pPr marL="0" indent="0">
              <a:buNone/>
            </a:pPr>
            <a:r>
              <a:rPr lang="en-US" sz="1300" dirty="0"/>
              <a:t>Rule 6: View Updating Rule</a:t>
            </a:r>
          </a:p>
          <a:p>
            <a:pPr marL="0" indent="0">
              <a:buNone/>
            </a:pPr>
            <a:r>
              <a:rPr lang="en-US" sz="1300" dirty="0"/>
              <a:t>All the views of a database, which can theoretically be updated, must also be updatable by the system.</a:t>
            </a:r>
          </a:p>
          <a:p>
            <a:pPr marL="0" indent="0">
              <a:buNone/>
            </a:pPr>
            <a:endParaRPr lang="en-US" sz="1300" dirty="0"/>
          </a:p>
          <a:p>
            <a:pPr marL="0" indent="0">
              <a:buNone/>
            </a:pPr>
            <a:endParaRPr lang="en-US" sz="1300" dirty="0"/>
          </a:p>
        </p:txBody>
      </p:sp>
    </p:spTree>
    <p:extLst>
      <p:ext uri="{BB962C8B-B14F-4D97-AF65-F5344CB8AC3E}">
        <p14:creationId xmlns:p14="http://schemas.microsoft.com/office/powerpoint/2010/main" val="337636623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7380399-9AEF-CE42-A6BC-CD54F0387242}"/>
              </a:ext>
            </a:extLst>
          </p:cNvPr>
          <p:cNvSpPr>
            <a:spLocks noGrp="1"/>
          </p:cNvSpPr>
          <p:nvPr>
            <p:ph idx="1"/>
          </p:nvPr>
        </p:nvSpPr>
        <p:spPr>
          <a:xfrm>
            <a:off x="152400" y="590550"/>
            <a:ext cx="4648200" cy="4038600"/>
          </a:xfrm>
        </p:spPr>
        <p:txBody>
          <a:bodyPr/>
          <a:lstStyle/>
          <a:p>
            <a:pPr marL="0" indent="0">
              <a:buNone/>
            </a:pPr>
            <a:r>
              <a:rPr lang="en-US" sz="1300" dirty="0"/>
              <a:t>Rule 7: High-Level Insert, Update, and Delete Rule</a:t>
            </a:r>
          </a:p>
          <a:p>
            <a:pPr marL="0" indent="0">
              <a:buNone/>
            </a:pPr>
            <a:r>
              <a:rPr lang="en-US" sz="1300" dirty="0"/>
              <a:t>A database must support high-level insertion, </a:t>
            </a:r>
            <a:r>
              <a:rPr lang="en-US" sz="1300" dirty="0" err="1"/>
              <a:t>updation</a:t>
            </a:r>
            <a:r>
              <a:rPr lang="en-US" sz="1300" dirty="0"/>
              <a:t>, and deletion. This must not be limited to a single row, that is, it must also support union, intersection and minus operations to yield sets of data records.</a:t>
            </a:r>
          </a:p>
          <a:p>
            <a:pPr marL="0" indent="0">
              <a:buNone/>
            </a:pPr>
            <a:endParaRPr lang="en-US" sz="1300" dirty="0"/>
          </a:p>
          <a:p>
            <a:pPr marL="0" indent="0">
              <a:buNone/>
            </a:pPr>
            <a:r>
              <a:rPr lang="en-US" sz="1300" dirty="0">
                <a:highlight>
                  <a:srgbClr val="FFFF00"/>
                </a:highlight>
              </a:rPr>
              <a:t>Rule 8: Physical Data Independence</a:t>
            </a:r>
          </a:p>
          <a:p>
            <a:pPr marL="0" indent="0">
              <a:buNone/>
            </a:pPr>
            <a:r>
              <a:rPr lang="en-US" sz="1300" dirty="0">
                <a:highlight>
                  <a:srgbClr val="FFFF00"/>
                </a:highlight>
              </a:rPr>
              <a:t>The data stored in a database must be independent of the applications that access the database. Any change in the physical structure of a database must not have any impact on how the data is being accessed by external applications.</a:t>
            </a:r>
          </a:p>
          <a:p>
            <a:pPr marL="0" indent="0">
              <a:buNone/>
            </a:pPr>
            <a:endParaRPr lang="en-US" sz="1300" dirty="0"/>
          </a:p>
          <a:p>
            <a:pPr marL="0" indent="0">
              <a:buNone/>
            </a:pPr>
            <a:r>
              <a:rPr lang="en-US" sz="1300" dirty="0"/>
              <a:t>Rule 9: Logical Data Independence</a:t>
            </a:r>
          </a:p>
          <a:p>
            <a:pPr marL="0" indent="0">
              <a:buNone/>
            </a:pPr>
            <a:r>
              <a:rPr lang="en-US" sz="1300" dirty="0"/>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marL="0" indent="0">
              <a:buNone/>
            </a:pPr>
            <a:endParaRPr lang="en-US" sz="1300" dirty="0"/>
          </a:p>
        </p:txBody>
      </p:sp>
      <p:sp>
        <p:nvSpPr>
          <p:cNvPr id="2" name="Title 1">
            <a:extLst>
              <a:ext uri="{FF2B5EF4-FFF2-40B4-BE49-F238E27FC236}">
                <a16:creationId xmlns:a16="http://schemas.microsoft.com/office/drawing/2014/main" id="{9608A0B1-68AA-6B44-8AFC-EE4C328DFC8A}"/>
              </a:ext>
            </a:extLst>
          </p:cNvPr>
          <p:cNvSpPr>
            <a:spLocks noGrp="1"/>
          </p:cNvSpPr>
          <p:nvPr>
            <p:ph type="title"/>
          </p:nvPr>
        </p:nvSpPr>
        <p:spPr/>
        <p:txBody>
          <a:bodyPr/>
          <a:lstStyle/>
          <a:p>
            <a:r>
              <a:rPr lang="en-US" dirty="0"/>
              <a:t>Codd’s 12 Rules</a:t>
            </a:r>
          </a:p>
        </p:txBody>
      </p:sp>
      <p:sp>
        <p:nvSpPr>
          <p:cNvPr id="4" name="Content Placeholder 3">
            <a:extLst>
              <a:ext uri="{FF2B5EF4-FFF2-40B4-BE49-F238E27FC236}">
                <a16:creationId xmlns:a16="http://schemas.microsoft.com/office/drawing/2014/main" id="{FB9B4BC5-F27F-6E41-A446-6298C02D654A}"/>
              </a:ext>
            </a:extLst>
          </p:cNvPr>
          <p:cNvSpPr>
            <a:spLocks noGrp="1"/>
          </p:cNvSpPr>
          <p:nvPr>
            <p:ph idx="4294967295"/>
          </p:nvPr>
        </p:nvSpPr>
        <p:spPr>
          <a:xfrm>
            <a:off x="4953000" y="479425"/>
            <a:ext cx="4191000" cy="4038600"/>
          </a:xfrm>
          <a:prstGeom prst="rect">
            <a:avLst/>
          </a:prstGeom>
        </p:spPr>
        <p:txBody>
          <a:bodyPr/>
          <a:lstStyle/>
          <a:p>
            <a:pPr marL="0" indent="0">
              <a:buNone/>
            </a:pPr>
            <a:r>
              <a:rPr lang="en-US" sz="1300" dirty="0"/>
              <a:t>Rule 10: Integrity Independence</a:t>
            </a:r>
          </a:p>
          <a:p>
            <a:pPr marL="0" indent="0">
              <a:buNone/>
            </a:pPr>
            <a:r>
              <a:rPr lang="en-US" sz="1300" dirty="0"/>
              <a:t>A database must be independent of the application that uses it. All its integrity constraints can be independently modified without the need of any change in the application. This rule makes a database independent of the front-end application and its interface.</a:t>
            </a:r>
          </a:p>
          <a:p>
            <a:pPr marL="0" indent="0">
              <a:buNone/>
            </a:pPr>
            <a:endParaRPr lang="en-US" sz="1300" dirty="0"/>
          </a:p>
          <a:p>
            <a:pPr marL="0" indent="0">
              <a:buNone/>
            </a:pPr>
            <a:r>
              <a:rPr lang="en-US" sz="1300" dirty="0"/>
              <a:t>Rule 11: Distribution Independence</a:t>
            </a:r>
          </a:p>
          <a:p>
            <a:pPr marL="0" indent="0">
              <a:buNone/>
            </a:pPr>
            <a:r>
              <a:rPr lang="en-US" sz="1300" dirty="0"/>
              <a:t>The end-user must not be able to see that the data is distributed over various locations. Users should always get the impression that the data is located at one site only. This rule has been regarded as the foundation of distributed database systems.</a:t>
            </a:r>
          </a:p>
          <a:p>
            <a:pPr marL="0" indent="0">
              <a:buNone/>
            </a:pPr>
            <a:endParaRPr lang="en-US" sz="1300" dirty="0"/>
          </a:p>
          <a:p>
            <a:pPr marL="0" indent="0">
              <a:buNone/>
            </a:pPr>
            <a:r>
              <a:rPr lang="en-US" sz="1300" dirty="0"/>
              <a:t>Rule 12: Non-Subversion Rule</a:t>
            </a:r>
          </a:p>
          <a:p>
            <a:pPr marL="0" indent="0">
              <a:buNone/>
            </a:pPr>
            <a:r>
              <a:rPr lang="en-US" sz="1300" dirty="0"/>
              <a:t>If a system has an interface that provides access to low-level records, then the interface must not be able to subvert the system and bypass security and integrity constraints.</a:t>
            </a:r>
          </a:p>
          <a:p>
            <a:pPr marL="0" indent="0">
              <a:buNone/>
            </a:pPr>
            <a:endParaRPr lang="en-US" sz="1300" dirty="0"/>
          </a:p>
        </p:txBody>
      </p:sp>
    </p:spTree>
    <p:extLst>
      <p:ext uri="{BB962C8B-B14F-4D97-AF65-F5344CB8AC3E}">
        <p14:creationId xmlns:p14="http://schemas.microsoft.com/office/powerpoint/2010/main" val="65514695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C40592-C106-93E7-9668-7498F84D3AFC}"/>
            </a:ext>
          </a:extLst>
        </p:cNvPr>
        <p:cNvGrpSpPr/>
        <p:nvPr/>
      </p:nvGrpSpPr>
      <p:grpSpPr>
        <a:xfrm>
          <a:off x="0" y="0"/>
          <a:ext cx="0" cy="0"/>
          <a:chOff x="0" y="0"/>
          <a:chExt cx="0" cy="0"/>
        </a:xfrm>
      </p:grpSpPr>
      <p:pic>
        <p:nvPicPr>
          <p:cNvPr id="10241" name="Picture 11" descr="16x9_BG-08.jpg">
            <a:extLst>
              <a:ext uri="{FF2B5EF4-FFF2-40B4-BE49-F238E27FC236}">
                <a16:creationId xmlns:a16="http://schemas.microsoft.com/office/drawing/2014/main" id="{6849EA1D-9DF0-F7C6-8F83-FB99575F7AC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74D2840D-97DE-3190-D74F-6559D715547F}"/>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a:extLst>
              <a:ext uri="{FF2B5EF4-FFF2-40B4-BE49-F238E27FC236}">
                <a16:creationId xmlns:a16="http://schemas.microsoft.com/office/drawing/2014/main" id="{CE762A60-3EB8-BC78-0ED6-DE63820F131F}"/>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a:extLst>
              <a:ext uri="{FF2B5EF4-FFF2-40B4-BE49-F238E27FC236}">
                <a16:creationId xmlns:a16="http://schemas.microsoft.com/office/drawing/2014/main" id="{4F92E874-9729-49A3-5DBA-BD9F8AF2EFEC}"/>
              </a:ext>
            </a:extLst>
          </p:cNvPr>
          <p:cNvSpPr txBox="1">
            <a:spLocks noChangeArrowheads="1"/>
          </p:cNvSpPr>
          <p:nvPr/>
        </p:nvSpPr>
        <p:spPr bwMode="auto">
          <a:xfrm>
            <a:off x="0" y="1694587"/>
            <a:ext cx="91440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3600" dirty="0">
                <a:solidFill>
                  <a:schemeClr val="bg1"/>
                </a:solidFill>
              </a:rPr>
              <a:t>Random Thoughts on Projects</a:t>
            </a:r>
          </a:p>
        </p:txBody>
      </p:sp>
      <p:sp>
        <p:nvSpPr>
          <p:cNvPr id="9" name="TextBox 9">
            <a:extLst>
              <a:ext uri="{FF2B5EF4-FFF2-40B4-BE49-F238E27FC236}">
                <a16:creationId xmlns:a16="http://schemas.microsoft.com/office/drawing/2014/main" id="{B411F8F4-DE0B-C9A7-6039-E31BCD89DA73}"/>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85</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W4111_002_2025_1: Lecture 4: ER(3), Relational(3), SQL(3)			© Donald F. Ferguson, 2024</a:t>
            </a:r>
            <a:endParaRPr lang="en-US" altLang="en-US" sz="800" i="1" dirty="0">
              <a:solidFill>
                <a:schemeClr val="bg1"/>
              </a:solidFill>
            </a:endParaRPr>
          </a:p>
        </p:txBody>
      </p:sp>
    </p:spTree>
    <p:extLst>
      <p:ext uri="{BB962C8B-B14F-4D97-AF65-F5344CB8AC3E}">
        <p14:creationId xmlns:p14="http://schemas.microsoft.com/office/powerpoint/2010/main" val="30100824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C8C2899-0BF7-C888-F77D-F2F577579E95}"/>
              </a:ext>
            </a:extLst>
          </p:cNvPr>
          <p:cNvSpPr>
            <a:spLocks noGrp="1"/>
          </p:cNvSpPr>
          <p:nvPr>
            <p:ph idx="1"/>
          </p:nvPr>
        </p:nvSpPr>
        <p:spPr/>
        <p:txBody>
          <a:bodyPr/>
          <a:lstStyle/>
          <a:p>
            <a:r>
              <a:rPr lang="en-US" dirty="0"/>
              <a:t>The programming track will implement a simple, full stack web application.</a:t>
            </a:r>
          </a:p>
          <a:p>
            <a:endParaRPr lang="en-US" dirty="0"/>
          </a:p>
          <a:p>
            <a:endParaRPr lang="en-US" dirty="0"/>
          </a:p>
          <a:p>
            <a:endParaRPr lang="en-US" dirty="0"/>
          </a:p>
          <a:p>
            <a:endParaRPr lang="en-US" dirty="0"/>
          </a:p>
          <a:p>
            <a:r>
              <a:rPr lang="en-US" dirty="0"/>
              <a:t>The non-programming track will implement a data engineering and visualization process in a </a:t>
            </a:r>
            <a:r>
              <a:rPr lang="en-US" dirty="0" err="1"/>
              <a:t>Jupyter</a:t>
            </a:r>
            <a:r>
              <a:rPr lang="en-US" dirty="0"/>
              <a:t> notebook.</a:t>
            </a:r>
          </a:p>
        </p:txBody>
      </p:sp>
      <p:sp>
        <p:nvSpPr>
          <p:cNvPr id="3" name="Title 2">
            <a:extLst>
              <a:ext uri="{FF2B5EF4-FFF2-40B4-BE49-F238E27FC236}">
                <a16:creationId xmlns:a16="http://schemas.microsoft.com/office/drawing/2014/main" id="{65586EC1-828B-7B6D-359A-C5EA704903DE}"/>
              </a:ext>
            </a:extLst>
          </p:cNvPr>
          <p:cNvSpPr>
            <a:spLocks noGrp="1"/>
          </p:cNvSpPr>
          <p:nvPr>
            <p:ph type="title"/>
          </p:nvPr>
        </p:nvSpPr>
        <p:spPr/>
        <p:txBody>
          <a:bodyPr/>
          <a:lstStyle/>
          <a:p>
            <a:r>
              <a:rPr lang="en-US" dirty="0"/>
              <a:t>Projects</a:t>
            </a:r>
          </a:p>
        </p:txBody>
      </p:sp>
      <p:pic>
        <p:nvPicPr>
          <p:cNvPr id="6" name="Picture 5">
            <a:extLst>
              <a:ext uri="{FF2B5EF4-FFF2-40B4-BE49-F238E27FC236}">
                <a16:creationId xmlns:a16="http://schemas.microsoft.com/office/drawing/2014/main" id="{10C6AD2B-0629-F46C-2D39-8C3565AD4676}"/>
              </a:ext>
            </a:extLst>
          </p:cNvPr>
          <p:cNvPicPr>
            <a:picLocks noChangeAspect="1"/>
          </p:cNvPicPr>
          <p:nvPr/>
        </p:nvPicPr>
        <p:blipFill>
          <a:blip r:embed="rId2"/>
          <a:stretch>
            <a:fillRect/>
          </a:stretch>
        </p:blipFill>
        <p:spPr>
          <a:xfrm>
            <a:off x="5322277" y="1044664"/>
            <a:ext cx="3067050" cy="1377950"/>
          </a:xfrm>
          <a:prstGeom prst="rect">
            <a:avLst/>
          </a:prstGeom>
        </p:spPr>
      </p:pic>
      <p:pic>
        <p:nvPicPr>
          <p:cNvPr id="7" name="Picture 6">
            <a:extLst>
              <a:ext uri="{FF2B5EF4-FFF2-40B4-BE49-F238E27FC236}">
                <a16:creationId xmlns:a16="http://schemas.microsoft.com/office/drawing/2014/main" id="{0418D3F5-5F08-2F87-4B64-F1FDAAB3AA1E}"/>
              </a:ext>
            </a:extLst>
          </p:cNvPr>
          <p:cNvPicPr>
            <a:picLocks noChangeAspect="1"/>
          </p:cNvPicPr>
          <p:nvPr/>
        </p:nvPicPr>
        <p:blipFill>
          <a:blip r:embed="rId3"/>
          <a:stretch>
            <a:fillRect/>
          </a:stretch>
        </p:blipFill>
        <p:spPr>
          <a:xfrm>
            <a:off x="626918" y="1047750"/>
            <a:ext cx="4191000" cy="1335918"/>
          </a:xfrm>
          <a:prstGeom prst="rect">
            <a:avLst/>
          </a:prstGeom>
        </p:spPr>
      </p:pic>
      <p:pic>
        <p:nvPicPr>
          <p:cNvPr id="8" name="Picture 7">
            <a:extLst>
              <a:ext uri="{FF2B5EF4-FFF2-40B4-BE49-F238E27FC236}">
                <a16:creationId xmlns:a16="http://schemas.microsoft.com/office/drawing/2014/main" id="{E150316E-E69F-9AAC-9B79-A4BE99D6CBBB}"/>
              </a:ext>
            </a:extLst>
          </p:cNvPr>
          <p:cNvPicPr>
            <a:picLocks noChangeAspect="1"/>
          </p:cNvPicPr>
          <p:nvPr/>
        </p:nvPicPr>
        <p:blipFill>
          <a:blip r:embed="rId4"/>
          <a:stretch>
            <a:fillRect/>
          </a:stretch>
        </p:blipFill>
        <p:spPr>
          <a:xfrm>
            <a:off x="614662" y="3159098"/>
            <a:ext cx="1522244" cy="1470052"/>
          </a:xfrm>
          <a:prstGeom prst="rect">
            <a:avLst/>
          </a:prstGeom>
        </p:spPr>
      </p:pic>
      <p:pic>
        <p:nvPicPr>
          <p:cNvPr id="9" name="Picture 8">
            <a:extLst>
              <a:ext uri="{FF2B5EF4-FFF2-40B4-BE49-F238E27FC236}">
                <a16:creationId xmlns:a16="http://schemas.microsoft.com/office/drawing/2014/main" id="{A456D911-C2B2-6C43-AAAC-8BDFD7AF351A}"/>
              </a:ext>
            </a:extLst>
          </p:cNvPr>
          <p:cNvPicPr>
            <a:picLocks noChangeAspect="1"/>
          </p:cNvPicPr>
          <p:nvPr/>
        </p:nvPicPr>
        <p:blipFill>
          <a:blip r:embed="rId5"/>
          <a:stretch>
            <a:fillRect/>
          </a:stretch>
        </p:blipFill>
        <p:spPr>
          <a:xfrm>
            <a:off x="2209800" y="3257550"/>
            <a:ext cx="6384559" cy="1080906"/>
          </a:xfrm>
          <a:prstGeom prst="rect">
            <a:avLst/>
          </a:prstGeom>
        </p:spPr>
      </p:pic>
    </p:spTree>
    <p:extLst>
      <p:ext uri="{BB962C8B-B14F-4D97-AF65-F5344CB8AC3E}">
        <p14:creationId xmlns:p14="http://schemas.microsoft.com/office/powerpoint/2010/main" val="351146821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A883E2-4D8B-EF8C-8445-43385068A8D1}"/>
            </a:ext>
          </a:extLst>
        </p:cNvPr>
        <p:cNvGrpSpPr/>
        <p:nvPr/>
      </p:nvGrpSpPr>
      <p:grpSpPr>
        <a:xfrm>
          <a:off x="0" y="0"/>
          <a:ext cx="0" cy="0"/>
          <a:chOff x="0" y="0"/>
          <a:chExt cx="0" cy="0"/>
        </a:xfrm>
      </p:grpSpPr>
      <p:sp>
        <p:nvSpPr>
          <p:cNvPr id="7" name="Rectangle 6">
            <a:extLst>
              <a:ext uri="{FF2B5EF4-FFF2-40B4-BE49-F238E27FC236}">
                <a16:creationId xmlns:a16="http://schemas.microsoft.com/office/drawing/2014/main" id="{479A9F4D-385C-5A79-42C4-F080954545DC}"/>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a:extLst>
              <a:ext uri="{FF2B5EF4-FFF2-40B4-BE49-F238E27FC236}">
                <a16:creationId xmlns:a16="http://schemas.microsoft.com/office/drawing/2014/main" id="{70DC01FC-4D48-AB52-6738-EAC7B7243C3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a:extLst>
              <a:ext uri="{FF2B5EF4-FFF2-40B4-BE49-F238E27FC236}">
                <a16:creationId xmlns:a16="http://schemas.microsoft.com/office/drawing/2014/main" id="{783617E3-647B-36AB-F6DF-9D18026DD588}"/>
              </a:ext>
            </a:extLst>
          </p:cNvPr>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Introduction</a:t>
            </a:r>
            <a:endParaRPr kumimoji="0" lang="en-US" altLang="en-US" sz="16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3" name="Rectangle 2">
            <a:extLst>
              <a:ext uri="{FF2B5EF4-FFF2-40B4-BE49-F238E27FC236}">
                <a16:creationId xmlns:a16="http://schemas.microsoft.com/office/drawing/2014/main" id="{FA89DC53-3400-CEB7-2573-C54644D739B6}"/>
              </a:ext>
            </a:extLst>
          </p:cNvPr>
          <p:cNvSpPr/>
          <p:nvPr/>
        </p:nvSpPr>
        <p:spPr>
          <a:xfrm>
            <a:off x="0" y="438150"/>
            <a:ext cx="9144000" cy="4248150"/>
          </a:xfrm>
          <a:prstGeom prst="rect">
            <a:avLst/>
          </a:prstGeom>
          <a:solidFill>
            <a:schemeClr val="tx1">
              <a:lumMod val="50000"/>
              <a:lumOff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Calibri"/>
                <a:ea typeface="+mn-ea"/>
                <a:cs typeface="+mn-cs"/>
              </a:rPr>
              <a:t>REST and Web Applications</a:t>
            </a:r>
          </a:p>
        </p:txBody>
      </p:sp>
      <p:sp>
        <p:nvSpPr>
          <p:cNvPr id="4" name="TextBox 9">
            <a:extLst>
              <a:ext uri="{FF2B5EF4-FFF2-40B4-BE49-F238E27FC236}">
                <a16:creationId xmlns:a16="http://schemas.microsoft.com/office/drawing/2014/main" id="{6E3F212C-4A23-17C1-E183-5C1210D58E29}"/>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87</a:t>
            </a:fld>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COMS W4111_002_2025_1: Lecture 4: ER(3), Relational(3), SQL(3)			© Donald F. Ferguson, 2024</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29696719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F6A4BF2-B4C5-3845-9791-7AD9040A890E}"/>
              </a:ext>
            </a:extLst>
          </p:cNvPr>
          <p:cNvSpPr>
            <a:spLocks noGrp="1"/>
          </p:cNvSpPr>
          <p:nvPr>
            <p:ph idx="1"/>
          </p:nvPr>
        </p:nvSpPr>
        <p:spPr/>
        <p:txBody>
          <a:bodyPr/>
          <a:lstStyle/>
          <a:p>
            <a:r>
              <a:rPr lang="en-US" sz="1400" dirty="0"/>
              <a:t>We must build a system that supports create, retrieve, update and delete for IMDB and Game of Thrones Datasets.</a:t>
            </a:r>
          </a:p>
          <a:p>
            <a:r>
              <a:rPr lang="en-US" sz="1400" dirty="0"/>
              <a:t>This requires implementing </a:t>
            </a:r>
            <a:r>
              <a:rPr lang="en-US" sz="1400" i="1" dirty="0"/>
              <a:t>create, retrieve, update and delete (CRUD) </a:t>
            </a:r>
            <a:r>
              <a:rPr lang="en-US" sz="1400" dirty="0"/>
              <a:t>for resources.</a:t>
            </a:r>
          </a:p>
          <a:p>
            <a:endParaRPr lang="en-US" sz="1400" dirty="0"/>
          </a:p>
          <a:p>
            <a:endParaRPr lang="en-US" sz="1400" dirty="0"/>
          </a:p>
          <a:p>
            <a:endParaRPr lang="en-US" sz="1400" dirty="0"/>
          </a:p>
          <a:p>
            <a:endParaRPr lang="en-US" sz="1400" dirty="0"/>
          </a:p>
          <a:p>
            <a:endParaRPr lang="en-US" sz="1400" dirty="0"/>
          </a:p>
          <a:p>
            <a:endParaRPr lang="en-US" sz="1400" dirty="0"/>
          </a:p>
          <a:p>
            <a:r>
              <a:rPr lang="en-US" sz="1400" dirty="0"/>
              <a:t>We will design, develop, test and deploy the system iteratively and continuously.</a:t>
            </a:r>
          </a:p>
          <a:p>
            <a:r>
              <a:rPr lang="en-US" sz="1400" dirty="0"/>
              <a:t>There are four core domains.</a:t>
            </a:r>
          </a:p>
          <a:p>
            <a:endParaRPr lang="en-US" sz="1400" dirty="0"/>
          </a:p>
          <a:p>
            <a:endParaRPr lang="en-US" sz="1400" dirty="0"/>
          </a:p>
          <a:p>
            <a:endParaRPr lang="en-US" sz="1400" dirty="0"/>
          </a:p>
          <a:p>
            <a:endParaRPr lang="en-US" sz="1400" dirty="0"/>
          </a:p>
        </p:txBody>
      </p:sp>
      <p:sp>
        <p:nvSpPr>
          <p:cNvPr id="3" name="Title 2">
            <a:extLst>
              <a:ext uri="{FF2B5EF4-FFF2-40B4-BE49-F238E27FC236}">
                <a16:creationId xmlns:a16="http://schemas.microsoft.com/office/drawing/2014/main" id="{67751B44-594B-9D4F-A437-724F334EB5DD}"/>
              </a:ext>
            </a:extLst>
          </p:cNvPr>
          <p:cNvSpPr>
            <a:spLocks noGrp="1"/>
          </p:cNvSpPr>
          <p:nvPr>
            <p:ph type="title"/>
          </p:nvPr>
        </p:nvSpPr>
        <p:spPr/>
        <p:txBody>
          <a:bodyPr/>
          <a:lstStyle/>
          <a:p>
            <a:r>
              <a:rPr lang="en-US" dirty="0"/>
              <a:t>Web Application Problem Statement</a:t>
            </a:r>
          </a:p>
        </p:txBody>
      </p:sp>
      <p:pic>
        <p:nvPicPr>
          <p:cNvPr id="4" name="Picture 3">
            <a:extLst>
              <a:ext uri="{FF2B5EF4-FFF2-40B4-BE49-F238E27FC236}">
                <a16:creationId xmlns:a16="http://schemas.microsoft.com/office/drawing/2014/main" id="{1D203946-C946-6248-A5C9-D7E37B5090B4}"/>
              </a:ext>
            </a:extLst>
          </p:cNvPr>
          <p:cNvPicPr>
            <a:picLocks noChangeAspect="1"/>
          </p:cNvPicPr>
          <p:nvPr/>
        </p:nvPicPr>
        <p:blipFill>
          <a:blip r:embed="rId2"/>
          <a:stretch>
            <a:fillRect/>
          </a:stretch>
        </p:blipFill>
        <p:spPr>
          <a:xfrm>
            <a:off x="335550" y="3317499"/>
            <a:ext cx="5822934" cy="1311651"/>
          </a:xfrm>
          <a:prstGeom prst="rect">
            <a:avLst/>
          </a:prstGeom>
        </p:spPr>
      </p:pic>
      <p:sp>
        <p:nvSpPr>
          <p:cNvPr id="5" name="TextBox 4">
            <a:extLst>
              <a:ext uri="{FF2B5EF4-FFF2-40B4-BE49-F238E27FC236}">
                <a16:creationId xmlns:a16="http://schemas.microsoft.com/office/drawing/2014/main" id="{4F75F2E1-61D1-6549-9315-217ECD48D18F}"/>
              </a:ext>
            </a:extLst>
          </p:cNvPr>
          <p:cNvSpPr txBox="1"/>
          <p:nvPr/>
        </p:nvSpPr>
        <p:spPr>
          <a:xfrm>
            <a:off x="6430285" y="2952750"/>
            <a:ext cx="1489510" cy="1200329"/>
          </a:xfrm>
          <a:prstGeom prst="rect">
            <a:avLst/>
          </a:prstGeom>
          <a:noFill/>
        </p:spPr>
        <p:txBody>
          <a:bodyPr wrap="none" rtlCol="0">
            <a:spAutoFit/>
          </a:bodyPr>
          <a:lstStyle/>
          <a:p>
            <a:pPr marL="171450" indent="-171450">
              <a:buFont typeface="Arial" panose="020B0604020202020204" pitchFamily="34" charset="0"/>
              <a:buChar char="•"/>
            </a:pPr>
            <a:r>
              <a:rPr lang="en-US" sz="1200" dirty="0">
                <a:solidFill>
                  <a:srgbClr val="FF0000"/>
                </a:solidFill>
              </a:rPr>
              <a:t>In this course,</a:t>
            </a:r>
          </a:p>
          <a:p>
            <a:pPr marL="171450" indent="-171450">
              <a:buFont typeface="Arial" panose="020B0604020202020204" pitchFamily="34" charset="0"/>
              <a:buChar char="•"/>
            </a:pPr>
            <a:r>
              <a:rPr lang="en-US" sz="1200" dirty="0">
                <a:solidFill>
                  <a:srgbClr val="FF0000"/>
                </a:solidFill>
              </a:rPr>
              <a:t>We focus on the</a:t>
            </a:r>
            <a:br>
              <a:rPr lang="en-US" sz="1200" dirty="0">
                <a:solidFill>
                  <a:srgbClr val="FF0000"/>
                </a:solidFill>
              </a:rPr>
            </a:br>
            <a:r>
              <a:rPr lang="en-US" sz="1200" dirty="0">
                <a:solidFill>
                  <a:srgbClr val="FF0000"/>
                </a:solidFill>
              </a:rPr>
              <a:t>data dimension.</a:t>
            </a:r>
          </a:p>
          <a:p>
            <a:pPr marL="171450" indent="-171450">
              <a:buFont typeface="Arial" panose="020B0604020202020204" pitchFamily="34" charset="0"/>
              <a:buChar char="•"/>
            </a:pPr>
            <a:r>
              <a:rPr lang="en-US" sz="1200" dirty="0">
                <a:solidFill>
                  <a:srgbClr val="FF0000"/>
                </a:solidFill>
              </a:rPr>
              <a:t>We will get some</a:t>
            </a:r>
            <a:br>
              <a:rPr lang="en-US" sz="1200" dirty="0">
                <a:solidFill>
                  <a:srgbClr val="FF0000"/>
                </a:solidFill>
              </a:rPr>
            </a:br>
            <a:r>
              <a:rPr lang="en-US" sz="1200" dirty="0">
                <a:solidFill>
                  <a:srgbClr val="FF0000"/>
                </a:solidFill>
              </a:rPr>
              <a:t>insight into the</a:t>
            </a:r>
            <a:br>
              <a:rPr lang="en-US" sz="1200" dirty="0">
                <a:solidFill>
                  <a:srgbClr val="FF0000"/>
                </a:solidFill>
              </a:rPr>
            </a:br>
            <a:r>
              <a:rPr lang="en-US" sz="1200" dirty="0">
                <a:solidFill>
                  <a:srgbClr val="FF0000"/>
                </a:solidFill>
              </a:rPr>
              <a:t>other dimensions.</a:t>
            </a:r>
          </a:p>
        </p:txBody>
      </p:sp>
      <p:pic>
        <p:nvPicPr>
          <p:cNvPr id="6" name="Picture 5">
            <a:extLst>
              <a:ext uri="{FF2B5EF4-FFF2-40B4-BE49-F238E27FC236}">
                <a16:creationId xmlns:a16="http://schemas.microsoft.com/office/drawing/2014/main" id="{60693C17-39D8-ECE3-D7BA-AF7B1E5D44F7}"/>
              </a:ext>
            </a:extLst>
          </p:cNvPr>
          <p:cNvPicPr>
            <a:picLocks noChangeAspect="1"/>
          </p:cNvPicPr>
          <p:nvPr/>
        </p:nvPicPr>
        <p:blipFill>
          <a:blip r:embed="rId3"/>
          <a:stretch>
            <a:fillRect/>
          </a:stretch>
        </p:blipFill>
        <p:spPr>
          <a:xfrm>
            <a:off x="585682" y="1215467"/>
            <a:ext cx="3352800" cy="1519693"/>
          </a:xfrm>
          <a:prstGeom prst="rect">
            <a:avLst/>
          </a:prstGeom>
        </p:spPr>
      </p:pic>
      <p:sp>
        <p:nvSpPr>
          <p:cNvPr id="8" name="TextBox 7">
            <a:extLst>
              <a:ext uri="{FF2B5EF4-FFF2-40B4-BE49-F238E27FC236}">
                <a16:creationId xmlns:a16="http://schemas.microsoft.com/office/drawing/2014/main" id="{1DCA152F-FAD0-0945-727A-A0DED4F140FD}"/>
              </a:ext>
            </a:extLst>
          </p:cNvPr>
          <p:cNvSpPr txBox="1"/>
          <p:nvPr/>
        </p:nvSpPr>
        <p:spPr>
          <a:xfrm>
            <a:off x="2895600" y="1069236"/>
            <a:ext cx="3678936" cy="215444"/>
          </a:xfrm>
          <a:prstGeom prst="rect">
            <a:avLst/>
          </a:prstGeom>
          <a:noFill/>
        </p:spPr>
        <p:txBody>
          <a:bodyPr wrap="square">
            <a:spAutoFit/>
          </a:bodyPr>
          <a:lstStyle/>
          <a:p>
            <a:r>
              <a:rPr lang="en-US" sz="800" dirty="0"/>
              <a:t>https://restful-</a:t>
            </a:r>
            <a:r>
              <a:rPr lang="en-US" sz="800" dirty="0" err="1"/>
              <a:t>api</a:t>
            </a:r>
            <a:r>
              <a:rPr lang="en-US" sz="800" dirty="0"/>
              <a:t>-</a:t>
            </a:r>
            <a:r>
              <a:rPr lang="en-US" sz="800" dirty="0" err="1"/>
              <a:t>design.readthedocs.io</a:t>
            </a:r>
            <a:r>
              <a:rPr lang="en-US" sz="800" dirty="0"/>
              <a:t>/</a:t>
            </a:r>
            <a:r>
              <a:rPr lang="en-US" sz="800" dirty="0" err="1"/>
              <a:t>en</a:t>
            </a:r>
            <a:r>
              <a:rPr lang="en-US" sz="800" dirty="0"/>
              <a:t>/latest/</a:t>
            </a:r>
            <a:r>
              <a:rPr lang="en-US" sz="800" dirty="0" err="1"/>
              <a:t>resources.html</a:t>
            </a:r>
            <a:endParaRPr lang="en-US" sz="800" dirty="0"/>
          </a:p>
        </p:txBody>
      </p:sp>
      <p:pic>
        <p:nvPicPr>
          <p:cNvPr id="9" name="Picture 8">
            <a:extLst>
              <a:ext uri="{FF2B5EF4-FFF2-40B4-BE49-F238E27FC236}">
                <a16:creationId xmlns:a16="http://schemas.microsoft.com/office/drawing/2014/main" id="{34002364-0ABF-68B9-4A61-BF8116F7DC57}"/>
              </a:ext>
            </a:extLst>
          </p:cNvPr>
          <p:cNvPicPr>
            <a:picLocks noChangeAspect="1"/>
          </p:cNvPicPr>
          <p:nvPr/>
        </p:nvPicPr>
        <p:blipFill>
          <a:blip r:embed="rId4"/>
          <a:stretch>
            <a:fillRect/>
          </a:stretch>
        </p:blipFill>
        <p:spPr>
          <a:xfrm>
            <a:off x="4588298" y="1284680"/>
            <a:ext cx="3738838" cy="1397768"/>
          </a:xfrm>
          <a:prstGeom prst="rect">
            <a:avLst/>
          </a:prstGeom>
        </p:spPr>
      </p:pic>
    </p:spTree>
    <p:extLst>
      <p:ext uri="{BB962C8B-B14F-4D97-AF65-F5344CB8AC3E}">
        <p14:creationId xmlns:p14="http://schemas.microsoft.com/office/powerpoint/2010/main" val="87980607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A0EA3D5-E6AE-A87B-D81D-BE6053678A95}"/>
              </a:ext>
            </a:extLst>
          </p:cNvPr>
          <p:cNvSpPr>
            <a:spLocks noGrp="1"/>
          </p:cNvSpPr>
          <p:nvPr>
            <p:ph idx="1"/>
          </p:nvPr>
        </p:nvSpPr>
        <p:spPr/>
        <p:txBody>
          <a:bodyPr/>
          <a:lstStyle/>
          <a:p>
            <a:r>
              <a:rPr lang="en-US" sz="1600" dirty="0"/>
              <a:t>“A full stack web developer is a person who can develop both client and server software. In addition to mastering HTML and CSS, he/she also knows how to:</a:t>
            </a:r>
          </a:p>
          <a:p>
            <a:pPr lvl="1"/>
            <a:r>
              <a:rPr lang="en-US" sz="1400" dirty="0"/>
              <a:t>Program a browser (like using JavaScript, jQuery, Angular, or Vue)</a:t>
            </a:r>
          </a:p>
          <a:p>
            <a:pPr lvl="1"/>
            <a:r>
              <a:rPr lang="en-US" sz="1400" dirty="0"/>
              <a:t>Program a server (like using PHP, ASP, Python, or Node)</a:t>
            </a:r>
          </a:p>
          <a:p>
            <a:pPr lvl="1"/>
            <a:r>
              <a:rPr lang="en-US" sz="1400" dirty="0"/>
              <a:t>Program a database (like using SQL, SQLite, or MongoDB)”</a:t>
            </a:r>
          </a:p>
          <a:p>
            <a:pPr marL="400050" lvl="1" indent="0">
              <a:buNone/>
            </a:pPr>
            <a:r>
              <a:rPr lang="en-US" sz="1400" dirty="0">
                <a:hlinkClick r:id="rId2"/>
              </a:rPr>
              <a:t>https://www.w3schools.com/whatis/whatis_fullstack.asp</a:t>
            </a:r>
            <a:endParaRPr lang="en-US" sz="1400" dirty="0"/>
          </a:p>
          <a:p>
            <a:r>
              <a:rPr lang="en-US" sz="1600" dirty="0"/>
              <a:t>We will do a simple full stack app.</a:t>
            </a:r>
          </a:p>
          <a:p>
            <a:pPr lvl="1"/>
            <a:r>
              <a:rPr lang="en-US" sz="1400" dirty="0"/>
              <a:t>Three databases:</a:t>
            </a:r>
          </a:p>
          <a:p>
            <a:pPr lvl="2"/>
            <a:r>
              <a:rPr lang="en-US" sz="1200" dirty="0"/>
              <a:t>MySQL</a:t>
            </a:r>
          </a:p>
          <a:p>
            <a:pPr lvl="2"/>
            <a:r>
              <a:rPr lang="en-US" sz="1200" dirty="0"/>
              <a:t>MongoDB</a:t>
            </a:r>
          </a:p>
          <a:p>
            <a:pPr lvl="2"/>
            <a:r>
              <a:rPr lang="en-US" sz="1200" dirty="0"/>
              <a:t>Neo4j</a:t>
            </a:r>
          </a:p>
          <a:p>
            <a:pPr lvl="1"/>
            <a:r>
              <a:rPr lang="en-US" sz="1400" dirty="0"/>
              <a:t>The application tier will be Python and </a:t>
            </a:r>
            <a:r>
              <a:rPr lang="en-US" sz="1400" dirty="0" err="1"/>
              <a:t>FastAPI</a:t>
            </a:r>
            <a:r>
              <a:rPr lang="en-US" sz="1400" dirty="0"/>
              <a:t>.</a:t>
            </a:r>
          </a:p>
          <a:p>
            <a:pPr lvl="1"/>
            <a:r>
              <a:rPr lang="en-US" sz="1400" dirty="0"/>
              <a:t>The web UI will be Angular.</a:t>
            </a:r>
          </a:p>
          <a:p>
            <a:pPr lvl="1"/>
            <a:r>
              <a:rPr lang="en-US" sz="1400" dirty="0"/>
              <a:t>The primary focus is the data layer</a:t>
            </a:r>
            <a:br>
              <a:rPr lang="en-US" sz="1400" dirty="0"/>
            </a:br>
            <a:r>
              <a:rPr lang="en-US" sz="1400" dirty="0"/>
              <a:t>and application layer that access it.</a:t>
            </a:r>
          </a:p>
          <a:p>
            <a:pPr lvl="1"/>
            <a:r>
              <a:rPr lang="en-US" sz="1400" dirty="0"/>
              <a:t>I will provide a simple UI and template.</a:t>
            </a:r>
          </a:p>
          <a:p>
            <a:pPr marL="400050" lvl="1" indent="0">
              <a:buNone/>
            </a:pPr>
            <a:r>
              <a:rPr lang="en-US" sz="1400" dirty="0"/>
              <a:t>	</a:t>
            </a:r>
          </a:p>
          <a:p>
            <a:pPr marL="0" indent="0">
              <a:buNone/>
            </a:pPr>
            <a:endParaRPr lang="en-US" sz="1600" dirty="0"/>
          </a:p>
        </p:txBody>
      </p:sp>
      <p:sp>
        <p:nvSpPr>
          <p:cNvPr id="3" name="Title 2">
            <a:extLst>
              <a:ext uri="{FF2B5EF4-FFF2-40B4-BE49-F238E27FC236}">
                <a16:creationId xmlns:a16="http://schemas.microsoft.com/office/drawing/2014/main" id="{439E8448-6618-7D53-1121-2DC1654A0C00}"/>
              </a:ext>
            </a:extLst>
          </p:cNvPr>
          <p:cNvSpPr>
            <a:spLocks noGrp="1"/>
          </p:cNvSpPr>
          <p:nvPr>
            <p:ph type="title"/>
          </p:nvPr>
        </p:nvSpPr>
        <p:spPr/>
        <p:txBody>
          <a:bodyPr/>
          <a:lstStyle/>
          <a:p>
            <a:r>
              <a:rPr lang="en-US" dirty="0"/>
              <a:t>Interactive/Operational</a:t>
            </a:r>
          </a:p>
        </p:txBody>
      </p:sp>
      <p:pic>
        <p:nvPicPr>
          <p:cNvPr id="2050" name="Picture 2" descr="2">
            <a:extLst>
              <a:ext uri="{FF2B5EF4-FFF2-40B4-BE49-F238E27FC236}">
                <a16:creationId xmlns:a16="http://schemas.microsoft.com/office/drawing/2014/main" id="{C43516A1-7844-D08D-DB64-D4F33954B9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6447" y="2419350"/>
            <a:ext cx="4265153" cy="19400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55861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63D0AA-EEE6-AAF0-436C-FE70590CB461}"/>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F3CE28D-A38E-D2D3-DA6D-133EF6382376}"/>
              </a:ext>
            </a:extLst>
          </p:cNvPr>
          <p:cNvSpPr/>
          <p:nvPr/>
        </p:nvSpPr>
        <p:spPr>
          <a:xfrm>
            <a:off x="0" y="438150"/>
            <a:ext cx="9144000" cy="4248150"/>
          </a:xfrm>
          <a:prstGeom prst="rect">
            <a:avLst/>
          </a:prstGeom>
          <a:solidFill>
            <a:schemeClr val="tx1">
              <a:lumMod val="50000"/>
              <a:lumOff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Calibri"/>
                <a:ea typeface="+mn-ea"/>
                <a:cs typeface="+mn-cs"/>
              </a:rPr>
              <a:t>Inheritance/Specialization/Generalization</a:t>
            </a:r>
          </a:p>
        </p:txBody>
      </p:sp>
    </p:spTree>
    <p:extLst>
      <p:ext uri="{BB962C8B-B14F-4D97-AF65-F5344CB8AC3E}">
        <p14:creationId xmlns:p14="http://schemas.microsoft.com/office/powerpoint/2010/main" val="268450660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EDAE47-758C-1AFE-9732-BFB05220A9C6}"/>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72ADEB8-8DE4-5969-A234-5774E9E6A534}"/>
              </a:ext>
            </a:extLst>
          </p:cNvPr>
          <p:cNvSpPr>
            <a:spLocks noGrp="1"/>
          </p:cNvSpPr>
          <p:nvPr>
            <p:ph idx="1"/>
          </p:nvPr>
        </p:nvSpPr>
        <p:spPr>
          <a:xfrm>
            <a:off x="152400" y="444319"/>
            <a:ext cx="8839200" cy="4038600"/>
          </a:xfrm>
        </p:spPr>
        <p:txBody>
          <a:bodyPr/>
          <a:lstStyle/>
          <a:p>
            <a:pPr marL="0" indent="0">
              <a:buNone/>
            </a:pPr>
            <a:r>
              <a:rPr lang="en-US" sz="1800" dirty="0"/>
              <a:t>Almost any data model has the same core concepts:</a:t>
            </a:r>
          </a:p>
          <a:p>
            <a:r>
              <a:rPr lang="en-US" sz="1800" dirty="0"/>
              <a:t>Types and instances:</a:t>
            </a:r>
          </a:p>
          <a:p>
            <a:pPr lvl="1"/>
            <a:r>
              <a:rPr lang="en-US" sz="1600" dirty="0"/>
              <a:t>Entity Type: A definition of a type of thing with properties and relationships.</a:t>
            </a:r>
          </a:p>
          <a:p>
            <a:pPr lvl="1"/>
            <a:r>
              <a:rPr lang="en-US" sz="1600" dirty="0"/>
              <a:t>Entity Instance: A specific instantiation of the Entity Type</a:t>
            </a:r>
          </a:p>
          <a:p>
            <a:pPr lvl="1"/>
            <a:r>
              <a:rPr lang="en-US" sz="1600" dirty="0"/>
              <a:t>Entity Set Instance: An Entity Type that:</a:t>
            </a:r>
          </a:p>
          <a:p>
            <a:pPr lvl="2"/>
            <a:r>
              <a:rPr lang="en-US" sz="1400" dirty="0"/>
              <a:t>Has properties and relationships like any entity, but ...</a:t>
            </a:r>
          </a:p>
          <a:p>
            <a:pPr lvl="2"/>
            <a:r>
              <a:rPr lang="en-US" sz="1400" dirty="0"/>
              <a:t>Has at least one </a:t>
            </a:r>
            <a:r>
              <a:rPr lang="en-US" sz="1400" i="1" dirty="0"/>
              <a:t>special relationship –</a:t>
            </a:r>
            <a:r>
              <a:rPr lang="en-US" sz="1400" dirty="0"/>
              <a:t> </a:t>
            </a:r>
            <a:r>
              <a:rPr lang="en-US" sz="1400" b="1" i="1" dirty="0"/>
              <a:t>contains.</a:t>
            </a:r>
          </a:p>
          <a:p>
            <a:r>
              <a:rPr lang="en-US" sz="1800" dirty="0"/>
              <a:t>Operations, minimally CRUD, that manipulate entity types and instances:</a:t>
            </a:r>
          </a:p>
          <a:p>
            <a:pPr lvl="1"/>
            <a:r>
              <a:rPr lang="en-US" sz="1600" dirty="0"/>
              <a:t>Create</a:t>
            </a:r>
          </a:p>
          <a:p>
            <a:pPr lvl="1"/>
            <a:r>
              <a:rPr lang="en-US" sz="1600" dirty="0"/>
              <a:t>Retrieve</a:t>
            </a:r>
          </a:p>
          <a:p>
            <a:pPr lvl="1"/>
            <a:r>
              <a:rPr lang="en-US" sz="1600" dirty="0"/>
              <a:t>Update</a:t>
            </a:r>
          </a:p>
          <a:p>
            <a:pPr lvl="1"/>
            <a:r>
              <a:rPr lang="en-US" sz="1600" dirty="0"/>
              <a:t>Delete</a:t>
            </a:r>
          </a:p>
          <a:p>
            <a:pPr lvl="1"/>
            <a:r>
              <a:rPr lang="en-US" sz="1600" dirty="0"/>
              <a:t>Reference/Identify/... ...</a:t>
            </a:r>
          </a:p>
          <a:p>
            <a:pPr lvl="1"/>
            <a:r>
              <a:rPr lang="en-US" sz="1600" dirty="0"/>
              <a:t>Host/database/table/pk</a:t>
            </a:r>
          </a:p>
        </p:txBody>
      </p:sp>
      <p:sp>
        <p:nvSpPr>
          <p:cNvPr id="3" name="Title 2">
            <a:extLst>
              <a:ext uri="{FF2B5EF4-FFF2-40B4-BE49-F238E27FC236}">
                <a16:creationId xmlns:a16="http://schemas.microsoft.com/office/drawing/2014/main" id="{601E204D-1D44-C624-98CA-226FE6494D31}"/>
              </a:ext>
            </a:extLst>
          </p:cNvPr>
          <p:cNvSpPr>
            <a:spLocks noGrp="1"/>
          </p:cNvSpPr>
          <p:nvPr>
            <p:ph type="title"/>
          </p:nvPr>
        </p:nvSpPr>
        <p:spPr/>
        <p:txBody>
          <a:bodyPr/>
          <a:lstStyle/>
          <a:p>
            <a:r>
              <a:rPr lang="en-US" dirty="0"/>
              <a:t>Data Modeling Concepts and REST</a:t>
            </a:r>
          </a:p>
        </p:txBody>
      </p:sp>
    </p:spTree>
    <p:extLst>
      <p:ext uri="{BB962C8B-B14F-4D97-AF65-F5344CB8AC3E}">
        <p14:creationId xmlns:p14="http://schemas.microsoft.com/office/powerpoint/2010/main" val="159217579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7960DE-09FB-BE23-AEEE-4089B6CDBFF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CCAFF40-9CBE-2D1C-2A90-7C80BDDCF2D6}"/>
              </a:ext>
            </a:extLst>
          </p:cNvPr>
          <p:cNvSpPr>
            <a:spLocks noGrp="1"/>
          </p:cNvSpPr>
          <p:nvPr>
            <p:ph type="title"/>
          </p:nvPr>
        </p:nvSpPr>
        <p:spPr/>
        <p:txBody>
          <a:bodyPr/>
          <a:lstStyle/>
          <a:p>
            <a:r>
              <a:rPr lang="en-US" dirty="0"/>
              <a:t>REST </a:t>
            </a:r>
            <a:r>
              <a:rPr lang="en-US" sz="2000" dirty="0"/>
              <a:t>(https://</a:t>
            </a:r>
            <a:r>
              <a:rPr lang="en-US" sz="2000" dirty="0" err="1"/>
              <a:t>www.tutorialspoint.com</a:t>
            </a:r>
            <a:r>
              <a:rPr lang="en-US" sz="2000" dirty="0"/>
              <a:t>/restful/</a:t>
            </a:r>
            <a:r>
              <a:rPr lang="en-US" sz="2000" dirty="0" err="1"/>
              <a:t>restful_introduction.htm</a:t>
            </a:r>
            <a:r>
              <a:rPr lang="en-US" sz="2000" dirty="0"/>
              <a:t>)</a:t>
            </a:r>
            <a:endParaRPr lang="en-US" dirty="0"/>
          </a:p>
        </p:txBody>
      </p:sp>
      <p:pic>
        <p:nvPicPr>
          <p:cNvPr id="4" name="Picture 3">
            <a:extLst>
              <a:ext uri="{FF2B5EF4-FFF2-40B4-BE49-F238E27FC236}">
                <a16:creationId xmlns:a16="http://schemas.microsoft.com/office/drawing/2014/main" id="{ACC62725-93A6-C52C-671E-4CBBDE491BAC}"/>
              </a:ext>
            </a:extLst>
          </p:cNvPr>
          <p:cNvPicPr>
            <a:picLocks noChangeAspect="1"/>
          </p:cNvPicPr>
          <p:nvPr/>
        </p:nvPicPr>
        <p:blipFill>
          <a:blip r:embed="rId2"/>
          <a:stretch>
            <a:fillRect/>
          </a:stretch>
        </p:blipFill>
        <p:spPr>
          <a:xfrm>
            <a:off x="685800" y="725594"/>
            <a:ext cx="7772400" cy="3692311"/>
          </a:xfrm>
          <a:prstGeom prst="rect">
            <a:avLst/>
          </a:prstGeom>
        </p:spPr>
      </p:pic>
    </p:spTree>
    <p:extLst>
      <p:ext uri="{BB962C8B-B14F-4D97-AF65-F5344CB8AC3E}">
        <p14:creationId xmlns:p14="http://schemas.microsoft.com/office/powerpoint/2010/main" val="393585025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BA5719-1D8D-72D5-7CB0-E93E71AF77A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F1D25CF-BAA0-5D80-E418-775DC883CDA7}"/>
              </a:ext>
            </a:extLst>
          </p:cNvPr>
          <p:cNvSpPr>
            <a:spLocks noGrp="1"/>
          </p:cNvSpPr>
          <p:nvPr>
            <p:ph type="title"/>
          </p:nvPr>
        </p:nvSpPr>
        <p:spPr/>
        <p:txBody>
          <a:bodyPr/>
          <a:lstStyle/>
          <a:p>
            <a:r>
              <a:rPr lang="en-US" dirty="0"/>
              <a:t>REST </a:t>
            </a:r>
            <a:r>
              <a:rPr lang="en-US" sz="2000" dirty="0"/>
              <a:t>(https://</a:t>
            </a:r>
            <a:r>
              <a:rPr lang="en-US" sz="2000" dirty="0" err="1"/>
              <a:t>www.tutorialspoint.com</a:t>
            </a:r>
            <a:r>
              <a:rPr lang="en-US" sz="2000" dirty="0"/>
              <a:t>/restful/</a:t>
            </a:r>
            <a:r>
              <a:rPr lang="en-US" sz="2000" dirty="0" err="1"/>
              <a:t>restful_introduction.htm</a:t>
            </a:r>
            <a:r>
              <a:rPr lang="en-US" sz="2000" dirty="0"/>
              <a:t>)</a:t>
            </a:r>
            <a:endParaRPr lang="en-US" dirty="0"/>
          </a:p>
        </p:txBody>
      </p:sp>
      <p:pic>
        <p:nvPicPr>
          <p:cNvPr id="2" name="Picture 1">
            <a:extLst>
              <a:ext uri="{FF2B5EF4-FFF2-40B4-BE49-F238E27FC236}">
                <a16:creationId xmlns:a16="http://schemas.microsoft.com/office/drawing/2014/main" id="{400E2E05-2089-FBD9-0503-37CDEA41B527}"/>
              </a:ext>
            </a:extLst>
          </p:cNvPr>
          <p:cNvPicPr>
            <a:picLocks noChangeAspect="1"/>
          </p:cNvPicPr>
          <p:nvPr/>
        </p:nvPicPr>
        <p:blipFill>
          <a:blip r:embed="rId2"/>
          <a:stretch>
            <a:fillRect/>
          </a:stretch>
        </p:blipFill>
        <p:spPr>
          <a:xfrm>
            <a:off x="838200" y="742950"/>
            <a:ext cx="6858000" cy="3814996"/>
          </a:xfrm>
          <a:prstGeom prst="rect">
            <a:avLst/>
          </a:prstGeom>
        </p:spPr>
      </p:pic>
    </p:spTree>
    <p:extLst>
      <p:ext uri="{BB962C8B-B14F-4D97-AF65-F5344CB8AC3E}">
        <p14:creationId xmlns:p14="http://schemas.microsoft.com/office/powerpoint/2010/main" val="321383669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9D09BA-6711-8D62-C571-CFBC55CE051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6057343-2C25-C795-F0FC-1E7D27D738F1}"/>
              </a:ext>
            </a:extLst>
          </p:cNvPr>
          <p:cNvSpPr>
            <a:spLocks noGrp="1"/>
          </p:cNvSpPr>
          <p:nvPr>
            <p:ph type="title"/>
          </p:nvPr>
        </p:nvSpPr>
        <p:spPr/>
        <p:txBody>
          <a:bodyPr/>
          <a:lstStyle/>
          <a:p>
            <a:r>
              <a:rPr lang="en-US" dirty="0"/>
              <a:t>REST and Resources</a:t>
            </a:r>
          </a:p>
        </p:txBody>
      </p:sp>
      <p:pic>
        <p:nvPicPr>
          <p:cNvPr id="4" name="Picture 3">
            <a:extLst>
              <a:ext uri="{FF2B5EF4-FFF2-40B4-BE49-F238E27FC236}">
                <a16:creationId xmlns:a16="http://schemas.microsoft.com/office/drawing/2014/main" id="{BDB6471E-3506-8AC3-65AD-9A4200442956}"/>
              </a:ext>
            </a:extLst>
          </p:cNvPr>
          <p:cNvPicPr>
            <a:picLocks noChangeAspect="1"/>
          </p:cNvPicPr>
          <p:nvPr/>
        </p:nvPicPr>
        <p:blipFill>
          <a:blip r:embed="rId2"/>
          <a:stretch>
            <a:fillRect/>
          </a:stretch>
        </p:blipFill>
        <p:spPr>
          <a:xfrm>
            <a:off x="586595" y="478609"/>
            <a:ext cx="7970809" cy="4191000"/>
          </a:xfrm>
          <a:prstGeom prst="rect">
            <a:avLst/>
          </a:prstGeom>
        </p:spPr>
      </p:pic>
    </p:spTree>
    <p:extLst>
      <p:ext uri="{BB962C8B-B14F-4D97-AF65-F5344CB8AC3E}">
        <p14:creationId xmlns:p14="http://schemas.microsoft.com/office/powerpoint/2010/main" val="146814993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CB31D4-5B07-3818-E865-A997A2575EB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4059CF3-9C9B-93B7-1F62-1D0B1B6102D4}"/>
              </a:ext>
            </a:extLst>
          </p:cNvPr>
          <p:cNvSpPr>
            <a:spLocks noGrp="1"/>
          </p:cNvSpPr>
          <p:nvPr>
            <p:ph type="title"/>
          </p:nvPr>
        </p:nvSpPr>
        <p:spPr/>
        <p:txBody>
          <a:bodyPr/>
          <a:lstStyle/>
          <a:p>
            <a:r>
              <a:rPr lang="en-US" dirty="0"/>
              <a:t>URLs</a:t>
            </a:r>
          </a:p>
        </p:txBody>
      </p:sp>
      <p:pic>
        <p:nvPicPr>
          <p:cNvPr id="2" name="Picture 1">
            <a:extLst>
              <a:ext uri="{FF2B5EF4-FFF2-40B4-BE49-F238E27FC236}">
                <a16:creationId xmlns:a16="http://schemas.microsoft.com/office/drawing/2014/main" id="{511DF4C3-8A6F-2E94-BF47-169A31A4446F}"/>
              </a:ext>
            </a:extLst>
          </p:cNvPr>
          <p:cNvPicPr>
            <a:picLocks noChangeAspect="1"/>
          </p:cNvPicPr>
          <p:nvPr/>
        </p:nvPicPr>
        <p:blipFill>
          <a:blip r:embed="rId2"/>
          <a:stretch>
            <a:fillRect/>
          </a:stretch>
        </p:blipFill>
        <p:spPr>
          <a:xfrm>
            <a:off x="609600" y="535781"/>
            <a:ext cx="7239000" cy="4071938"/>
          </a:xfrm>
          <a:prstGeom prst="rect">
            <a:avLst/>
          </a:prstGeom>
        </p:spPr>
      </p:pic>
    </p:spTree>
    <p:extLst>
      <p:ext uri="{BB962C8B-B14F-4D97-AF65-F5344CB8AC3E}">
        <p14:creationId xmlns:p14="http://schemas.microsoft.com/office/powerpoint/2010/main" val="248578580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48541B-99BF-B06E-7BDD-B95E494145CB}"/>
            </a:ext>
          </a:extLst>
        </p:cNvPr>
        <p:cNvGrpSpPr/>
        <p:nvPr/>
      </p:nvGrpSpPr>
      <p:grpSpPr>
        <a:xfrm>
          <a:off x="0" y="0"/>
          <a:ext cx="0" cy="0"/>
          <a:chOff x="0" y="0"/>
          <a:chExt cx="0" cy="0"/>
        </a:xfrm>
      </p:grpSpPr>
      <p:sp>
        <p:nvSpPr>
          <p:cNvPr id="7" name="Rectangle 6">
            <a:extLst>
              <a:ext uri="{FF2B5EF4-FFF2-40B4-BE49-F238E27FC236}">
                <a16:creationId xmlns:a16="http://schemas.microsoft.com/office/drawing/2014/main" id="{9E5A3712-4DFA-FB72-F7D8-427B28B14AE9}"/>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a:extLst>
              <a:ext uri="{FF2B5EF4-FFF2-40B4-BE49-F238E27FC236}">
                <a16:creationId xmlns:a16="http://schemas.microsoft.com/office/drawing/2014/main" id="{83C9FEE6-415F-1ED9-5303-1B597C9720B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a:extLst>
              <a:ext uri="{FF2B5EF4-FFF2-40B4-BE49-F238E27FC236}">
                <a16:creationId xmlns:a16="http://schemas.microsoft.com/office/drawing/2014/main" id="{D2103BAE-386E-1355-3EA2-4A423170671B}"/>
              </a:ext>
            </a:extLst>
          </p:cNvPr>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Introduction</a:t>
            </a:r>
            <a:endParaRPr kumimoji="0" lang="en-US" altLang="en-US" sz="16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3" name="Rectangle 2">
            <a:extLst>
              <a:ext uri="{FF2B5EF4-FFF2-40B4-BE49-F238E27FC236}">
                <a16:creationId xmlns:a16="http://schemas.microsoft.com/office/drawing/2014/main" id="{9F30F250-40C2-7040-D746-85BF2A903438}"/>
              </a:ext>
            </a:extLst>
          </p:cNvPr>
          <p:cNvSpPr/>
          <p:nvPr/>
        </p:nvSpPr>
        <p:spPr>
          <a:xfrm>
            <a:off x="0" y="438150"/>
            <a:ext cx="9144000" cy="4248150"/>
          </a:xfrm>
          <a:prstGeom prst="rect">
            <a:avLst/>
          </a:prstGeom>
          <a:solidFill>
            <a:schemeClr val="tx1">
              <a:lumMod val="50000"/>
              <a:lumOff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Calibri"/>
                <a:ea typeface="+mn-ea"/>
                <a:cs typeface="+mn-cs"/>
              </a:rPr>
              <a:t>Data Engineering</a:t>
            </a:r>
          </a:p>
        </p:txBody>
      </p:sp>
      <p:sp>
        <p:nvSpPr>
          <p:cNvPr id="4" name="TextBox 9">
            <a:extLst>
              <a:ext uri="{FF2B5EF4-FFF2-40B4-BE49-F238E27FC236}">
                <a16:creationId xmlns:a16="http://schemas.microsoft.com/office/drawing/2014/main" id="{F188DF51-8FAE-E755-A2B6-308FCD8492CE}"/>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95</a:t>
            </a:fld>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COMS W4111_002_2025_1: Lecture 4: ER(3), Relational(3), SQL(3)			© Donald F. Ferguson, 2024</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25783982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9BA309E-01B3-2904-52CD-45F4FDA8C2D4}"/>
              </a:ext>
            </a:extLst>
          </p:cNvPr>
          <p:cNvSpPr>
            <a:spLocks noGrp="1"/>
          </p:cNvSpPr>
          <p:nvPr>
            <p:ph idx="1"/>
          </p:nvPr>
        </p:nvSpPr>
        <p:spPr>
          <a:xfrm>
            <a:off x="152400" y="3211698"/>
            <a:ext cx="8839200" cy="1417452"/>
          </a:xfrm>
        </p:spPr>
        <p:txBody>
          <a:bodyPr/>
          <a:lstStyle/>
          <a:p>
            <a:r>
              <a:rPr lang="en-US" sz="1400" dirty="0"/>
              <a:t>The “fun” stuff in data science and AI/ML is the “tip of the iceberg.”</a:t>
            </a:r>
          </a:p>
          <a:p>
            <a:r>
              <a:rPr lang="en-US" sz="1400" dirty="0"/>
              <a:t>Data engineering is a necessary condition for producing analyzable</a:t>
            </a:r>
            <a:br>
              <a:rPr lang="en-US" sz="1400" dirty="0"/>
            </a:br>
            <a:r>
              <a:rPr lang="en-US" sz="1400" dirty="0"/>
              <a:t>data. This is often more than 80% of the hard work.</a:t>
            </a:r>
          </a:p>
          <a:p>
            <a:r>
              <a:rPr lang="en-US" sz="1400" dirty="0"/>
              <a:t>We will do some small data engineering projects in this course.</a:t>
            </a:r>
          </a:p>
        </p:txBody>
      </p:sp>
      <p:sp>
        <p:nvSpPr>
          <p:cNvPr id="3" name="Title 2">
            <a:extLst>
              <a:ext uri="{FF2B5EF4-FFF2-40B4-BE49-F238E27FC236}">
                <a16:creationId xmlns:a16="http://schemas.microsoft.com/office/drawing/2014/main" id="{B9C07B81-7DB8-77BF-60BB-AAD8D0B978F7}"/>
              </a:ext>
            </a:extLst>
          </p:cNvPr>
          <p:cNvSpPr>
            <a:spLocks noGrp="1"/>
          </p:cNvSpPr>
          <p:nvPr>
            <p:ph type="title"/>
          </p:nvPr>
        </p:nvSpPr>
        <p:spPr/>
        <p:txBody>
          <a:bodyPr/>
          <a:lstStyle/>
          <a:p>
            <a:r>
              <a:rPr lang="en-US" dirty="0"/>
              <a:t>Business Intelligence, Insight, Analysis, … …</a:t>
            </a:r>
          </a:p>
        </p:txBody>
      </p:sp>
      <p:pic>
        <p:nvPicPr>
          <p:cNvPr id="1026" name="Picture 2" descr="Data preparation versus data reporting work">
            <a:extLst>
              <a:ext uri="{FF2B5EF4-FFF2-40B4-BE49-F238E27FC236}">
                <a16:creationId xmlns:a16="http://schemas.microsoft.com/office/drawing/2014/main" id="{38969EE8-D208-3DE4-069E-0A6F0C2602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590550"/>
            <a:ext cx="4043363" cy="262114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6B47D1D2-49AE-EDE7-2E49-5BDB03AFDA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17049" y="611555"/>
            <a:ext cx="4850751" cy="171460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5A1B669D-9999-96BC-2A16-CAAC4F2F41EC}"/>
              </a:ext>
            </a:extLst>
          </p:cNvPr>
          <p:cNvPicPr>
            <a:picLocks noChangeAspect="1"/>
          </p:cNvPicPr>
          <p:nvPr/>
        </p:nvPicPr>
        <p:blipFill>
          <a:blip r:embed="rId4"/>
          <a:stretch>
            <a:fillRect/>
          </a:stretch>
        </p:blipFill>
        <p:spPr>
          <a:xfrm>
            <a:off x="5638800" y="2347940"/>
            <a:ext cx="2362200" cy="2281210"/>
          </a:xfrm>
          <a:prstGeom prst="rect">
            <a:avLst/>
          </a:prstGeom>
        </p:spPr>
      </p:pic>
    </p:spTree>
    <p:extLst>
      <p:ext uri="{BB962C8B-B14F-4D97-AF65-F5344CB8AC3E}">
        <p14:creationId xmlns:p14="http://schemas.microsoft.com/office/powerpoint/2010/main" val="362793246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3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2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5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6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7.xml><?xml version="1.0" encoding="utf-8"?>
<a:theme xmlns:a="http://schemas.openxmlformats.org/drawingml/2006/main" name="4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Status xmlns="http://schemas.microsoft.com/sharepoint/v3/fields">Not Started</_Statu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0DE64AEEDD9B7A4D93545ACBE97D4615" ma:contentTypeVersion="2" ma:contentTypeDescription="Create a new document." ma:contentTypeScope="" ma:versionID="f49002b78e3a4a71b814eef46a983816">
  <xsd:schema xmlns:xsd="http://www.w3.org/2001/XMLSchema" xmlns:xs="http://www.w3.org/2001/XMLSchema" xmlns:p="http://schemas.microsoft.com/office/2006/metadata/properties" xmlns:ns2="http://schemas.microsoft.com/sharepoint/v3/fields" targetNamespace="http://schemas.microsoft.com/office/2006/metadata/properties" ma:root="true" ma:fieldsID="38f6db2dd0d9a0cf6a8dc37be32b365b" ns2:_="">
    <xsd:import namespace="http://schemas.microsoft.com/sharepoint/v3/fields"/>
    <xsd:element name="properties">
      <xsd:complexType>
        <xsd:sequence>
          <xsd:element name="documentManagement">
            <xsd:complexType>
              <xsd:all>
                <xsd:element ref="ns2:_Status" minOccurs="0"/>
                <xsd:element ref="ns2: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8" nillable="true" ma:displayName="Status" ma:default="Not Started" ma:internalName="_Status">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element name="_Version" ma:index="9"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ma:displayName="Status"/>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B6F2769-7194-4217-93D3-3AF3A4742282}">
  <ds:schemaRefs>
    <ds:schemaRef ds:uri="http://schemas.microsoft.com/office/2006/metadata/properties"/>
    <ds:schemaRef ds:uri="http://schemas.microsoft.com/sharepoint/v3/fields"/>
    <ds:schemaRef ds:uri="http://schemas.microsoft.com/office/infopath/2007/PartnerControls"/>
    <ds:schemaRef ds:uri="http://schemas.microsoft.com/office/2006/documentManagement/types"/>
    <ds:schemaRef ds:uri="http://purl.org/dc/dcmitype/"/>
    <ds:schemaRef ds:uri="http://purl.org/dc/terms/"/>
    <ds:schemaRef ds:uri="http://purl.org/dc/elements/1.1/"/>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87D2A1B0-FF3E-4009-940D-AED0EB70AA20}">
  <ds:schemaRefs>
    <ds:schemaRef ds:uri="http://schemas.microsoft.com/sharepoint/v3/contenttype/forms"/>
  </ds:schemaRefs>
</ds:datastoreItem>
</file>

<file path=customXml/itemProps3.xml><?xml version="1.0" encoding="utf-8"?>
<ds:datastoreItem xmlns:ds="http://schemas.openxmlformats.org/officeDocument/2006/customXml" ds:itemID="{E4214858-785C-42F7-BE66-6D0E79395F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FNEMasterTemplateForThemePreview.pptx</Template>
  <TotalTime>104937</TotalTime>
  <Words>6389</Words>
  <Application>Microsoft Macintosh PowerPoint</Application>
  <PresentationFormat>On-screen Show (16:9)</PresentationFormat>
  <Paragraphs>781</Paragraphs>
  <Slides>96</Slides>
  <Notes>60</Notes>
  <HiddenSlides>0</HiddenSlides>
  <MMClips>0</MMClips>
  <ScaleCrop>false</ScaleCrop>
  <HeadingPairs>
    <vt:vector size="6" baseType="variant">
      <vt:variant>
        <vt:lpstr>Fonts Used</vt:lpstr>
      </vt:variant>
      <vt:variant>
        <vt:i4>12</vt:i4>
      </vt:variant>
      <vt:variant>
        <vt:lpstr>Theme</vt:lpstr>
      </vt:variant>
      <vt:variant>
        <vt:i4>7</vt:i4>
      </vt:variant>
      <vt:variant>
        <vt:lpstr>Slide Titles</vt:lpstr>
      </vt:variant>
      <vt:variant>
        <vt:i4>96</vt:i4>
      </vt:variant>
    </vt:vector>
  </HeadingPairs>
  <TitlesOfParts>
    <vt:vector size="115" baseType="lpstr">
      <vt:lpstr>ＭＳ Ｐゴシック</vt:lpstr>
      <vt:lpstr>Arial</vt:lpstr>
      <vt:lpstr>Calibri</vt:lpstr>
      <vt:lpstr>Cambria Math</vt:lpstr>
      <vt:lpstr>Helvetica</vt:lpstr>
      <vt:lpstr>Monotype Sorts</vt:lpstr>
      <vt:lpstr>Museo For Dell</vt:lpstr>
      <vt:lpstr>Museo Sans For Dell</vt:lpstr>
      <vt:lpstr>Symbol</vt:lpstr>
      <vt:lpstr>Times New Roman</vt:lpstr>
      <vt:lpstr>Webdings</vt:lpstr>
      <vt:lpstr>Wingdings</vt:lpstr>
      <vt:lpstr>Office Theme</vt:lpstr>
      <vt:lpstr>3_db-5-grey</vt:lpstr>
      <vt:lpstr>2_db-5-grey</vt:lpstr>
      <vt:lpstr>5_db-5-grey</vt:lpstr>
      <vt:lpstr>6_db-5-grey</vt:lpstr>
      <vt:lpstr>2_Office Theme</vt:lpstr>
      <vt:lpstr>4_db-5-grey</vt:lpstr>
      <vt:lpstr>PowerPoint Presentation</vt:lpstr>
      <vt:lpstr>Contents</vt:lpstr>
      <vt:lpstr>Contents</vt:lpstr>
      <vt:lpstr>Contents</vt:lpstr>
      <vt:lpstr>PowerPoint Presentation</vt:lpstr>
      <vt:lpstr>Complex Attributes</vt:lpstr>
      <vt:lpstr>Composite Attributes</vt:lpstr>
      <vt:lpstr>Representing Complex Attributes  in ER Diagram</vt:lpstr>
      <vt:lpstr>PowerPoint Presentation</vt:lpstr>
      <vt:lpstr>Specialization</vt:lpstr>
      <vt:lpstr>Inheritance/Specialization</vt:lpstr>
      <vt:lpstr>Specialization</vt:lpstr>
      <vt:lpstr>One Table</vt:lpstr>
      <vt:lpstr>Two Table</vt:lpstr>
      <vt:lpstr>Three Table</vt:lpstr>
      <vt:lpstr>Specialization Example</vt:lpstr>
      <vt:lpstr>Representing Specialization via Schemas</vt:lpstr>
      <vt:lpstr>Representing Specialization as Schemas (Cont.)</vt:lpstr>
      <vt:lpstr>Generalization</vt:lpstr>
      <vt:lpstr>Completeness constraint</vt:lpstr>
      <vt:lpstr>Completeness constraint (Cont.)</vt:lpstr>
      <vt:lpstr>PowerPoint Presentation</vt:lpstr>
      <vt:lpstr>PowerPoint Presentation</vt:lpstr>
      <vt:lpstr>Views</vt:lpstr>
      <vt:lpstr>View Definition</vt:lpstr>
      <vt:lpstr>View Definition and Use</vt:lpstr>
      <vt:lpstr>Views Defined Using Other Views</vt:lpstr>
      <vt:lpstr>Views Defined Using Other Views</vt:lpstr>
      <vt:lpstr>View Expansion</vt:lpstr>
      <vt:lpstr>View Expansion (Cont.)</vt:lpstr>
      <vt:lpstr>Materialized Views</vt:lpstr>
      <vt:lpstr>Update of a View</vt:lpstr>
      <vt:lpstr>Some Updates Cannot be Translated Uniquely</vt:lpstr>
      <vt:lpstr>And Some Not at All</vt:lpstr>
      <vt:lpstr>View Updates in SQL </vt:lpstr>
      <vt:lpstr>PowerPoint Presentation</vt:lpstr>
      <vt:lpstr>Aggregate Functions</vt:lpstr>
      <vt:lpstr>Aggregate Functions – Group By</vt:lpstr>
      <vt:lpstr>Another View</vt:lpstr>
      <vt:lpstr>Aggregate Functions Examples</vt:lpstr>
      <vt:lpstr>Aggregation (Cont.)</vt:lpstr>
      <vt:lpstr>Aggregate Functions – Having Clause</vt:lpstr>
      <vt:lpstr>PowerPoint Presentation</vt:lpstr>
      <vt:lpstr>One Way to Think About Joins</vt:lpstr>
      <vt:lpstr>Outer Join</vt:lpstr>
      <vt:lpstr>Outer Join Examples</vt:lpstr>
      <vt:lpstr>Left Outer Join</vt:lpstr>
      <vt:lpstr>Right Outer Join</vt:lpstr>
      <vt:lpstr>Full Outer Join</vt:lpstr>
      <vt:lpstr>Joined Types and Conditions</vt:lpstr>
      <vt:lpstr>Joined Relations – Examples</vt:lpstr>
      <vt:lpstr>Joined Relations – Examples </vt:lpstr>
      <vt:lpstr>Joined Relations – Examples</vt:lpstr>
      <vt:lpstr>PowerPoint Presentation</vt:lpstr>
      <vt:lpstr>Nested Subqueries</vt:lpstr>
      <vt:lpstr>Subqueries in the Form Clause</vt:lpstr>
      <vt:lpstr>Scalar Subquery</vt:lpstr>
      <vt:lpstr>PowerPoint Presentation</vt:lpstr>
      <vt:lpstr>Set Comparison – “some” Clause</vt:lpstr>
      <vt:lpstr>Definition of  “some” Clause</vt:lpstr>
      <vt:lpstr>Set Comparison – “all” Clause</vt:lpstr>
      <vt:lpstr>Definition of “all” Clause</vt:lpstr>
      <vt:lpstr>Test for Empty Relations</vt:lpstr>
      <vt:lpstr>Use of “exists” Clause</vt:lpstr>
      <vt:lpstr>Use of “not exists” Clause</vt:lpstr>
      <vt:lpstr>Test for Absence of Duplicate Tuples</vt:lpstr>
      <vt:lpstr>Subqueries in the From Clause</vt:lpstr>
      <vt:lpstr>Subqueries in the Form Clause</vt:lpstr>
      <vt:lpstr>With Clause</vt:lpstr>
      <vt:lpstr>Complex Queries using With Clause</vt:lpstr>
      <vt:lpstr>PowerPoint Presentation</vt:lpstr>
      <vt:lpstr>Equivalent Queries</vt:lpstr>
      <vt:lpstr>Equivalent Queries</vt:lpstr>
      <vt:lpstr>What are all those other Symbols?</vt:lpstr>
      <vt:lpstr>What are all those other Symbols?</vt:lpstr>
      <vt:lpstr>One Way to Think About Joins</vt:lpstr>
      <vt:lpstr>Thinking about JOINs</vt:lpstr>
      <vt:lpstr>Some Examples</vt:lpstr>
      <vt:lpstr>Some Examples</vt:lpstr>
      <vt:lpstr>Some Examples</vt:lpstr>
      <vt:lpstr>Relational Algebra</vt:lpstr>
      <vt:lpstr>PowerPoint Presentation</vt:lpstr>
      <vt:lpstr>Codd’s 12 Rules</vt:lpstr>
      <vt:lpstr>Codd’s 12 Rules</vt:lpstr>
      <vt:lpstr>PowerPoint Presentation</vt:lpstr>
      <vt:lpstr>Projects</vt:lpstr>
      <vt:lpstr>PowerPoint Presentation</vt:lpstr>
      <vt:lpstr>Web Application Problem Statement</vt:lpstr>
      <vt:lpstr>Interactive/Operational</vt:lpstr>
      <vt:lpstr>Data Modeling Concepts and REST</vt:lpstr>
      <vt:lpstr>REST (https://www.tutorialspoint.com/restful/restful_introduction.htm)</vt:lpstr>
      <vt:lpstr>REST (https://www.tutorialspoint.com/restful/restful_introduction.htm)</vt:lpstr>
      <vt:lpstr>REST and Resources</vt:lpstr>
      <vt:lpstr>URLs</vt:lpstr>
      <vt:lpstr>PowerPoint Presentation</vt:lpstr>
      <vt:lpstr>Business Intelligence, Insight, Analysis, …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FileNewTemplate</dc:title>
  <dc:creator>Diana</dc:creator>
  <cp:lastModifiedBy>Donald Ferguson</cp:lastModifiedBy>
  <cp:revision>615</cp:revision>
  <cp:lastPrinted>2018-11-15T21:01:50Z</cp:lastPrinted>
  <dcterms:created xsi:type="dcterms:W3CDTF">2010-04-12T23:12:02Z</dcterms:created>
  <dcterms:modified xsi:type="dcterms:W3CDTF">2025-09-25T13:31:32Z</dcterms:modified>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ies>
</file>